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BECFFDC-94DB-4DA3-94FE-22FEDDA8F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pic>
        <p:nvPicPr>
          <p:cNvPr id="4" name="Grafik 4">
            <a:extLst>
              <a:ext uri="{FF2B5EF4-FFF2-40B4-BE49-F238E27FC236}">
                <a16:creationId xmlns:a16="http://schemas.microsoft.com/office/drawing/2014/main" id="{25D3B2ED-C892-60C6-B685-8DA80CB707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9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5F67A4-7428-47F3-AE14-8CA43D976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F4A20210-FA90-4B6D-8D2E-1B90054E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5827529" y="660400"/>
            <a:ext cx="6381405" cy="6214533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9213B44-68B7-47E7-B506-5C79FCF80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81603" y="104899"/>
            <a:ext cx="6896713" cy="6005491"/>
          </a:xfrm>
          <a:custGeom>
            <a:avLst/>
            <a:gdLst>
              <a:gd name="connsiteX0" fmla="*/ 3912717 w 6896713"/>
              <a:gd name="connsiteY0" fmla="*/ 0 h 6005491"/>
              <a:gd name="connsiteX1" fmla="*/ 6679426 w 6896713"/>
              <a:gd name="connsiteY1" fmla="*/ 1146008 h 6005491"/>
              <a:gd name="connsiteX2" fmla="*/ 6896713 w 6896713"/>
              <a:gd name="connsiteY2" fmla="*/ 1385085 h 6005491"/>
              <a:gd name="connsiteX3" fmla="*/ 6896713 w 6896713"/>
              <a:gd name="connsiteY3" fmla="*/ 1431256 h 6005491"/>
              <a:gd name="connsiteX4" fmla="*/ 6657442 w 6896713"/>
              <a:gd name="connsiteY4" fmla="*/ 1167992 h 6005491"/>
              <a:gd name="connsiteX5" fmla="*/ 3912717 w 6896713"/>
              <a:gd name="connsiteY5" fmla="*/ 31089 h 6005491"/>
              <a:gd name="connsiteX6" fmla="*/ 31089 w 6896713"/>
              <a:gd name="connsiteY6" fmla="*/ 3912717 h 6005491"/>
              <a:gd name="connsiteX7" fmla="*/ 593046 w 6896713"/>
              <a:gd name="connsiteY7" fmla="*/ 5925483 h 6005491"/>
              <a:gd name="connsiteX8" fmla="*/ 633874 w 6896713"/>
              <a:gd name="connsiteY8" fmla="*/ 5989169 h 6005491"/>
              <a:gd name="connsiteX9" fmla="*/ 607415 w 6896713"/>
              <a:gd name="connsiteY9" fmla="*/ 6005491 h 6005491"/>
              <a:gd name="connsiteX10" fmla="*/ 566458 w 6896713"/>
              <a:gd name="connsiteY10" fmla="*/ 5941603 h 6005491"/>
              <a:gd name="connsiteX11" fmla="*/ 0 w 6896713"/>
              <a:gd name="connsiteY11" fmla="*/ 3912717 h 6005491"/>
              <a:gd name="connsiteX12" fmla="*/ 3912717 w 6896713"/>
              <a:gd name="connsiteY12" fmla="*/ 0 h 60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96713" h="6005491">
                <a:moveTo>
                  <a:pt x="3912717" y="0"/>
                </a:moveTo>
                <a:cubicBezTo>
                  <a:pt x="4993184" y="0"/>
                  <a:pt x="5971363" y="437946"/>
                  <a:pt x="6679426" y="1146008"/>
                </a:cubicBezTo>
                <a:lnTo>
                  <a:pt x="6896713" y="1385085"/>
                </a:lnTo>
                <a:lnTo>
                  <a:pt x="6896713" y="1431256"/>
                </a:lnTo>
                <a:lnTo>
                  <a:pt x="6657442" y="1167992"/>
                </a:lnTo>
                <a:cubicBezTo>
                  <a:pt x="5955006" y="465555"/>
                  <a:pt x="4984599" y="31089"/>
                  <a:pt x="3912717" y="31089"/>
                </a:cubicBezTo>
                <a:cubicBezTo>
                  <a:pt x="1768953" y="31089"/>
                  <a:pt x="31089" y="1768953"/>
                  <a:pt x="31089" y="3912717"/>
                </a:cubicBezTo>
                <a:cubicBezTo>
                  <a:pt x="31089" y="4649636"/>
                  <a:pt x="236442" y="5338592"/>
                  <a:pt x="593046" y="5925483"/>
                </a:cubicBezTo>
                <a:lnTo>
                  <a:pt x="633874" y="5989169"/>
                </a:lnTo>
                <a:lnTo>
                  <a:pt x="607415" y="6005491"/>
                </a:lnTo>
                <a:lnTo>
                  <a:pt x="566458" y="5941603"/>
                </a:lnTo>
                <a:cubicBezTo>
                  <a:pt x="206998" y="5350013"/>
                  <a:pt x="0" y="4655538"/>
                  <a:pt x="0" y="3912717"/>
                </a:cubicBezTo>
                <a:cubicBezTo>
                  <a:pt x="0" y="1751783"/>
                  <a:pt x="1751783" y="0"/>
                  <a:pt x="3912717" y="0"/>
                </a:cubicBezTo>
                <a:close/>
              </a:path>
            </a:pathLst>
          </a:cu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084D60-65A6-45F8-8C17-3529E43F1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16018" y="331504"/>
            <a:ext cx="6675982" cy="5235326"/>
            <a:chOff x="5516018" y="331504"/>
            <a:chExt cx="6675982" cy="5235326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44A2572-2BF1-4C8E-AF59-F3AD411D89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66830" y="3315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5DF3485-B455-470C-8FA8-A1BDE087B8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" flipH="1">
              <a:off x="9408861" y="3383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5E9DCD0-EE49-4CB4-89B6-C25F9861C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" flipH="1">
              <a:off x="9551700" y="34763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713CF62-C96C-44E9-8C28-E3F2C6E7C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60000" flipH="1">
              <a:off x="9688748" y="36808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D06558F-07E9-4D78-A6F3-8BCFA9E7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540000" flipH="1">
              <a:off x="9824866" y="38922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12D8773-83C0-4D51-9E1F-046DA7DA0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660000" flipH="1">
              <a:off x="9966867" y="41754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880C3FB-3E2E-4054-A6D1-38176D6E2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780000" flipH="1">
              <a:off x="10104425" y="4458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505591A-6112-4B84-8E9E-923E43C4E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900000" flipH="1">
              <a:off x="10240513" y="47948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4884290-8E39-4425-BB4F-48D955C1F8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" flipH="1">
              <a:off x="10373882" y="52435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C383A3-6D77-41CE-8121-498BC3BA5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0" flipH="1">
              <a:off x="10505632" y="570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120A319-4A10-4542-B48C-5FB2714C4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320000" flipH="1">
              <a:off x="10637382" y="62134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B15B038-50ED-419D-B142-C96EE418B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440000" flipH="1">
              <a:off x="10760965" y="69043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BAFF2F4-75B2-4498-8559-BAE80D89B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" flipH="1">
              <a:off x="10888991" y="755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56AE167-8087-4A4B-B41D-5658EEBA6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740000" flipH="1">
              <a:off x="11010193" y="81974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D353E8A-CBA6-44F9-9C00-D0AD27C96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860000" flipH="1">
              <a:off x="11129014" y="89566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A2C318A-A79F-4CAD-BA7A-51427BF9ED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980000" flipH="1">
              <a:off x="11249872" y="968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F2996E3-5E01-4F22-B23C-7CD0CF72C4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160000" flipH="1">
              <a:off x="11366875" y="10480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60F6BC4-AB51-4DE7-B83C-E71FE4EC8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280000" flipH="1">
              <a:off x="11474058" y="11315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F65FC1C-93BF-4ACA-BF17-17372DD10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0" flipH="1">
              <a:off x="11583303" y="122179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9F9913C-8CCE-4D56-9D2A-0C2D68667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520000" flipH="1">
              <a:off x="11685344" y="132177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0EDD18C-1AAD-48E5-AAAD-73F4B5643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700000" flipH="1">
              <a:off x="11787704" y="14176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2D7A5C4-18C8-43E9-A50A-F87A362C8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820000" flipH="1">
              <a:off x="11880859" y="15179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A0C484E-A224-4DB0-8C34-89BE54BD1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940000" flipH="1">
              <a:off x="11969252" y="162743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9BB438E-A25F-4A7F-B209-8899B7CEC4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060000" flipH="1">
              <a:off x="12062016" y="173601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F8BA6DC-B1E9-4F32-A5CC-8F61976B69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074680" y="1910249"/>
              <a:ext cx="117320" cy="82912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F6D95B2-1C8D-4156-AB05-523619B4FC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149943" y="2083594"/>
              <a:ext cx="39676" cy="21436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88409AD-A77F-4304-9E8B-08A4891C7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" flipH="1">
              <a:off x="9127990" y="33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862AD08A-B385-4D18-B948-8D53B39184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" flipH="1">
              <a:off x="8987576" y="33663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32A413E-FF1A-46B1-BF8B-3C1C408B3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" flipH="1">
              <a:off x="8844859" y="35117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CFF4E44-2BEB-4FAE-97C9-BC6E8296D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" flipH="1">
              <a:off x="8706904" y="3657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0486C0A-9B93-46B8-932F-876BE26CEF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20000" flipH="1">
              <a:off x="8568008" y="3878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429BF5D-8D5B-4A48-89EE-8B779826E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840000" flipH="1">
              <a:off x="8429112" y="4100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DC996EE-5EB1-4943-A1E8-70810CBD67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960000" flipH="1">
              <a:off x="8294968" y="4462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2F833C8-E3CE-4399-B78B-9DD0EEA6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080000" flipH="1">
              <a:off x="8160824" y="48237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7C92DB2-78F1-4872-B9C7-C658A7886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260000" flipH="1">
              <a:off x="8027689" y="53184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F8A2FAA-05E1-448E-A606-FA9D67036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380000" flipH="1">
              <a:off x="7894554" y="58132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5AAB5D1-1672-4825-88A7-D93923475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500000" flipH="1">
              <a:off x="7761419" y="63079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CAAFDB-2BA2-4D04-8B8B-1241D5EC0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620000" flipH="1">
              <a:off x="7636645" y="6898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C381B3C-0009-451B-BCB3-48F7810C1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0" flipH="1">
              <a:off x="7511871" y="75119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A10544C-1EAD-47FB-A17E-52C622282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920000" flipH="1">
              <a:off x="7387899" y="81977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2540B37-D854-4525-93F8-410685438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040000" flipH="1">
              <a:off x="7268530" y="8931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450DFE8-D07F-435C-B5A2-47D126FD9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160000" flipH="1">
              <a:off x="7152030" y="9765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C1A6513-2D5D-458C-B841-D5DD9844B8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340000" flipH="1">
              <a:off x="7041695" y="10600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931CF18-850E-41CD-823E-D311BD5CCE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460000" flipH="1">
              <a:off x="6931360" y="114346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4497A09-1B1C-4EB6-B728-6FC3A1C12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580000" flipH="1">
              <a:off x="6819070" y="123586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A60DE04-F3E8-437E-A2E4-A8A7BA01CB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700000" flipH="1">
              <a:off x="6721359" y="133274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DBBA541-852C-4AE6-82E8-6BD13AFB4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880000" flipH="1">
              <a:off x="6617467" y="1429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FC3362F-AD7E-45D7-BE85-7C8DD81347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0" flipH="1">
              <a:off x="6520032" y="15272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CD83E0F-C8AF-4D52-94DB-CD949A2B1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120000" flipH="1">
              <a:off x="6429579" y="16416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0D5F865-890F-483F-B407-516CE6D22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240000" flipH="1">
              <a:off x="6340532" y="1750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E6A2505-E617-4419-AB05-10B779B5C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420000" flipH="1">
              <a:off x="6261757" y="18601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DFF0D66-52FC-4F64-B67F-72D9EFEED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540000" flipH="1">
              <a:off x="6184144" y="19796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DCC72040-7945-4051-989C-2B728F6D50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660000" flipH="1">
              <a:off x="6106531" y="20990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6EB6302-2333-45D4-AE20-B0F6D45CC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780000" flipH="1">
              <a:off x="6043206" y="222255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ECC1105-D16E-411D-B4B7-80BF039BF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960000" flipH="1">
              <a:off x="5978913" y="234430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7D2F518-4540-44DE-BC62-7D598EC99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080000" flipH="1">
              <a:off x="5912438" y="24706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19566BC-880A-4113-A9C4-0017E5184C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0" flipH="1">
              <a:off x="5858875" y="260092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18E7D73-F4E4-4F5D-AFF9-EE491954A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320000" flipH="1">
              <a:off x="5808182" y="273404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D0988A2-3571-4C16-BDEF-58254F04E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500000" flipH="1">
              <a:off x="5773263" y="28668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550BAC8-41FE-4300-910B-EE7BBD7A0C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620000" flipH="1">
              <a:off x="5735963" y="300206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8CD175C-18A7-4589-8C46-A61FEF6D9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740000" flipH="1">
              <a:off x="5700105" y="31389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B6BE3031-FD1C-443C-9889-243CEEAEDF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860000" flipH="1">
              <a:off x="5665939" y="327548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E37BF5D-3732-41F2-B9AF-A56C9214D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040000" flipH="1">
              <a:off x="5644476" y="341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077B6718-917A-4A01-BCF8-5C6E1217B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160000" flipH="1">
              <a:off x="5626530" y="3554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1C23AB5B-98FB-43F1-B590-BBA79814F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280000" flipH="1">
              <a:off x="5616429" y="36918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EEC146-226B-4C83-9C1B-DD5495DE1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0" flipH="1">
              <a:off x="5611319" y="38353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C24D094-41EF-4CA2-9834-B04793FA1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580000" flipH="1">
              <a:off x="5608540" y="397572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DA46AD8-674F-46C3-8A22-280F78F91A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700000" flipH="1">
              <a:off x="5605761" y="41160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E9D757B-CD9D-447C-8780-79F2FF875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820000" flipH="1">
              <a:off x="5624195" y="425421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76B76E9-7342-43BC-B629-9180ABF57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940000" flipH="1">
              <a:off x="5642629" y="43923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F25F68A-2DCB-4183-86F1-3428326E5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120000" flipH="1">
              <a:off x="5654818" y="45363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A5FA913-066C-4504-A753-026056454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240000" flipH="1">
              <a:off x="5684446" y="467136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6A6E50AC-CA1E-4DD3-B85F-1720C019E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360000" flipH="1">
              <a:off x="5714074" y="48087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24B2B1-DBD8-4BA8-8CEB-BFAC8A15D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480000" flipH="1">
              <a:off x="5748464" y="49484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4DEFE1E7-69A3-47F5-B8B8-C0898281B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660000" flipH="1">
              <a:off x="5792091" y="507760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66F1F489-762E-4979-9EBC-50A62330B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780000" flipH="1">
              <a:off x="5847441" y="52112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27DF22C-20E6-4DED-B405-1B26C52186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900000" flipH="1">
              <a:off x="5900410" y="53424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36FD8D7-6E0F-468E-B8C4-F4E670711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020000" flipH="1">
              <a:off x="5955760" y="547369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9934038-162A-8C8E-200B-5D5A3EB6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6333" y="2032000"/>
            <a:ext cx="4513792" cy="28193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/>
              <a:t>Gesundheit und Wohlergehen im sinne der Gerechtigkeit </a:t>
            </a:r>
          </a:p>
        </p:txBody>
      </p:sp>
    </p:spTree>
    <p:extLst>
      <p:ext uri="{BB962C8B-B14F-4D97-AF65-F5344CB8AC3E}">
        <p14:creationId xmlns:p14="http://schemas.microsoft.com/office/powerpoint/2010/main" val="325018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70D22F-6B48-3556-E8ED-E06D4499B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71" y="2474081"/>
            <a:ext cx="7126619" cy="3370463"/>
          </a:xfrm>
        </p:spPr>
        <p:txBody>
          <a:bodyPr>
            <a:normAutofit fontScale="25000" lnSpcReduction="20000"/>
          </a:bodyPr>
          <a:lstStyle/>
          <a:p>
            <a:r>
              <a:rPr lang="de-DE" sz="5600" dirty="0"/>
              <a:t>Mütter- (3.1) und Kindersterblichkeitsratensenkung (3.2) </a:t>
            </a:r>
          </a:p>
          <a:p>
            <a:r>
              <a:rPr lang="de-DE" sz="5600" dirty="0"/>
              <a:t>Beseitigung von Hauptkrankheiten (AIDS, Tuberkulose, Malaria, etc.) (3.3)</a:t>
            </a:r>
          </a:p>
          <a:p>
            <a:r>
              <a:rPr lang="de-DE" sz="5600" dirty="0"/>
              <a:t>Frühsterblichkeit aufgrund nichtübertragbarer Krankheiten und psychische Gesundheit (3.4)</a:t>
            </a:r>
          </a:p>
          <a:p>
            <a:r>
              <a:rPr lang="de-DE" sz="5600" dirty="0"/>
              <a:t>Substanzmissbrauch (3.5)</a:t>
            </a:r>
          </a:p>
          <a:p>
            <a:r>
              <a:rPr lang="de-DE" sz="5600" dirty="0"/>
              <a:t>Todesfälle/Verletzungen durch Verkehrsunfälle (3.6) </a:t>
            </a:r>
          </a:p>
          <a:p>
            <a:r>
              <a:rPr lang="de-DE" sz="5600" dirty="0"/>
              <a:t>Zugang zu sexual- und reproduktionsmedizinischer Versorgung (3.7)</a:t>
            </a:r>
          </a:p>
          <a:p>
            <a:r>
              <a:rPr lang="de-DE" sz="5600" dirty="0"/>
              <a:t>Allgemeine Gesundheitsversorgung und Zugang zu hochwertigen Gesundheitsdiensten. Leichter Zugriff an Arzneimittel(3.8)</a:t>
            </a:r>
          </a:p>
          <a:p>
            <a:r>
              <a:rPr lang="de-DE" sz="5600" dirty="0"/>
              <a:t>Todesfälle/ Erkrankungen durch Luft-, Wasser- und Bodenverunreinigungen (3.9)</a:t>
            </a:r>
          </a:p>
          <a:p>
            <a:r>
              <a:rPr lang="de-DE" sz="5600" dirty="0"/>
              <a:t>Eindämmung des Tabakgebrauchs (3.a)</a:t>
            </a:r>
          </a:p>
          <a:p>
            <a:r>
              <a:rPr lang="de-DE" sz="5600" dirty="0"/>
              <a:t>Forschung/ Entwicklung von Impfstoffen/ Medikamenten in Entwicklungsländern (3.b)</a:t>
            </a:r>
          </a:p>
          <a:p>
            <a:r>
              <a:rPr lang="de-DE" sz="5600" dirty="0"/>
              <a:t>Stärkung von Gesundheitsfinanzierung und Qualifizierung von Gesundheitsfachkräften in Entwicklungsländern (3.c)</a:t>
            </a:r>
          </a:p>
          <a:p>
            <a:r>
              <a:rPr lang="de-DE" sz="5600" dirty="0"/>
              <a:t>Kapazitäten in Bereichen Frühwarnung und Management von Gesundheitsrisiken </a:t>
            </a:r>
            <a:r>
              <a:rPr lang="de-DE" sz="4000" dirty="0"/>
              <a:t>(3.d)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DCDDCAA-B1EC-E24C-38D4-90BF2237B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behandeln diese Ziele ?</a:t>
            </a:r>
          </a:p>
        </p:txBody>
      </p:sp>
    </p:spTree>
    <p:extLst>
      <p:ext uri="{BB962C8B-B14F-4D97-AF65-F5344CB8AC3E}">
        <p14:creationId xmlns:p14="http://schemas.microsoft.com/office/powerpoint/2010/main" val="386300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65DBC-554C-9533-79E9-42557C871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703" y="0"/>
            <a:ext cx="9299273" cy="1643138"/>
          </a:xfrm>
        </p:spPr>
        <p:txBody>
          <a:bodyPr/>
          <a:lstStyle/>
          <a:p>
            <a:r>
              <a:rPr lang="de-DE" dirty="0"/>
              <a:t>Warum ist Gesundheit für jeden wichtig und was hat es mit Gerechtigkeit zu tun?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07577B-A153-0EE5-0FAD-D89A58A31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872" y="226786"/>
            <a:ext cx="10131425" cy="6501191"/>
          </a:xfrm>
        </p:spPr>
        <p:txBody>
          <a:bodyPr/>
          <a:lstStyle/>
          <a:p>
            <a:r>
              <a:rPr lang="de-DE" dirty="0"/>
              <a:t>Familienplanung einfacher durch Senkung der Mütter- und Kindersterblichkeit</a:t>
            </a:r>
          </a:p>
          <a:p>
            <a:r>
              <a:rPr lang="de-DE" dirty="0"/>
              <a:t>Jeder hat ein Recht auf Immunität gegen Krankheiten (z.B. durch Impfungen)</a:t>
            </a:r>
          </a:p>
          <a:p>
            <a:r>
              <a:rPr lang="de-DE" dirty="0"/>
              <a:t>Gesundheit eine der höchsten Priorität im Leben (Bedürfnispyramide) </a:t>
            </a:r>
          </a:p>
          <a:p>
            <a:r>
              <a:rPr lang="de-DE" dirty="0"/>
              <a:t>Mensch hat recht auf Gesundheit (Artikel 3 GG) </a:t>
            </a:r>
          </a:p>
          <a:p>
            <a:r>
              <a:rPr lang="de-DE" dirty="0"/>
              <a:t>Keiner hat es verdient nicht gesund zu sein </a:t>
            </a:r>
          </a:p>
          <a:p>
            <a:r>
              <a:rPr lang="de-DE" dirty="0"/>
              <a:t>Gesundheit Basis für alles. Gesundheit essenziell um Ziele zu verwirklichen bzw. weiterzuarbeiten.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405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54DBD-13D7-4089-0452-66EA60DF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soll jetzt/ in der Zukunft getan werden um diese Ungerechtigkeit zu beseitigen?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802064-061B-5C7A-2332-A3D0DAD77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sollten In jedem Land gleich viele Ressourcen im Hinblick auf Arzneimittel vorhanden sein (gleich je nach Bevölkerung)</a:t>
            </a:r>
          </a:p>
          <a:p>
            <a:r>
              <a:rPr lang="de-DE" dirty="0"/>
              <a:t>Gesetze sollten überschrieben werden und an die Aktuelle Lage der Bevölkerung angepasst werden</a:t>
            </a:r>
          </a:p>
          <a:p>
            <a:r>
              <a:rPr lang="de-DE" dirty="0"/>
              <a:t>Mehr Geld sollte in Pharmazie investiert werden</a:t>
            </a:r>
          </a:p>
          <a:p>
            <a:r>
              <a:rPr lang="de-DE" dirty="0"/>
              <a:t>Es gibt schon mehrere Projekte fürs verbessern der </a:t>
            </a:r>
            <a:r>
              <a:rPr lang="de-DE" dirty="0" err="1"/>
              <a:t>Kranhenhäuser</a:t>
            </a:r>
            <a:r>
              <a:rPr lang="de-DE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307968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4F55F-245E-B245-E4F5-1059AAE7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FB4500-75E1-6A6C-68C6-E3B4AAD5D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https://</a:t>
            </a:r>
            <a:r>
              <a:rPr lang="de-DE" dirty="0" err="1"/>
              <a:t>www.globaleslernen.de</a:t>
            </a:r>
            <a:r>
              <a:rPr lang="de-DE" dirty="0"/>
              <a:t>/sites/default/</a:t>
            </a:r>
            <a:r>
              <a:rPr lang="de-DE" dirty="0" err="1"/>
              <a:t>files</a:t>
            </a:r>
            <a:r>
              <a:rPr lang="de-DE" dirty="0"/>
              <a:t>/</a:t>
            </a:r>
            <a:r>
              <a:rPr lang="de-DE" dirty="0" err="1"/>
              <a:t>files</a:t>
            </a:r>
            <a:r>
              <a:rPr lang="de-DE" dirty="0"/>
              <a:t>/pages/broschuere_sdg_unterziele_2019_web.pdf</a:t>
            </a:r>
          </a:p>
        </p:txBody>
      </p:sp>
    </p:spTree>
    <p:extLst>
      <p:ext uri="{BB962C8B-B14F-4D97-AF65-F5344CB8AC3E}">
        <p14:creationId xmlns:p14="http://schemas.microsoft.com/office/powerpoint/2010/main" val="3212273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AAEEFACFA2C147AA17CE0DA7426DC9" ma:contentTypeVersion="2" ma:contentTypeDescription="Ein neues Dokument erstellen." ma:contentTypeScope="" ma:versionID="4245c0580a469a20d4083a13e5b758d5">
  <xsd:schema xmlns:xsd="http://www.w3.org/2001/XMLSchema" xmlns:xs="http://www.w3.org/2001/XMLSchema" xmlns:p="http://schemas.microsoft.com/office/2006/metadata/properties" xmlns:ns2="d4371705-ae49-4483-a034-09a4996b2e1b" targetNamespace="http://schemas.microsoft.com/office/2006/metadata/properties" ma:root="true" ma:fieldsID="aa92987eb56d359c461e38ab3c1d7b18" ns2:_="">
    <xsd:import namespace="d4371705-ae49-4483-a034-09a4996b2e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71705-ae49-4483-a034-09a4996b2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8E10F8-A11C-409E-9440-FEF4C275B041}"/>
</file>

<file path=customXml/itemProps2.xml><?xml version="1.0" encoding="utf-8"?>
<ds:datastoreItem xmlns:ds="http://schemas.openxmlformats.org/officeDocument/2006/customXml" ds:itemID="{B083831C-57CD-44A2-BDF0-84BB85BA28B3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Breitbild</PresentationFormat>
  <Slides>5</Slides>
  <Notes>0</Notes>
  <HiddenSlides>0</HiddenSlide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Himmel</vt:lpstr>
      <vt:lpstr>Gesundheit und Wohlergehen im sinne der Gerechtigkeit </vt:lpstr>
      <vt:lpstr>Was behandeln diese Ziele ?</vt:lpstr>
      <vt:lpstr>Warum ist Gesundheit für jeden wichtig und was hat es mit Gerechtigkeit zu tun?</vt:lpstr>
      <vt:lpstr>Was soll jetzt/ in der Zukunft getan werden um diese Ungerechtigkeit zu beseitigen?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 und Wohlergehen im sinne der Gerechtigkeit </dc:title>
  <dc:creator>Ilayda Karagülle</dc:creator>
  <cp:lastModifiedBy>Mehmet Erduran</cp:lastModifiedBy>
  <cp:revision>4</cp:revision>
  <dcterms:created xsi:type="dcterms:W3CDTF">2022-06-23T07:30:28Z</dcterms:created>
  <dcterms:modified xsi:type="dcterms:W3CDTF">2022-06-23T14:50:51Z</dcterms:modified>
</cp:coreProperties>
</file>