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254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0EBE0"/>
              </a:solidFill>
              <a:prstDash val="solid"/>
              <a:miter lim="400000"/>
            </a:ln>
          </a:insideV>
        </a:tcBdr>
        <a:fill>
          <a:solidFill>
            <a:srgbClr val="54BAE0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0EBE0"/>
              </a:solidFill>
              <a:prstDash val="solid"/>
              <a:miter lim="400000"/>
            </a:ln>
          </a:left>
          <a:right>
            <a:ln w="12700" cap="flat">
              <a:solidFill>
                <a:srgbClr val="F0EBE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F0EBE0"/>
              </a:solidFill>
              <a:prstDash val="solid"/>
              <a:miter lim="400000"/>
            </a:ln>
          </a:insideH>
          <a:insideV>
            <a:ln w="12700" cap="flat">
              <a:solidFill>
                <a:srgbClr val="F0EBE0"/>
              </a:solidFill>
              <a:prstDash val="solid"/>
              <a:miter lim="400000"/>
            </a:ln>
          </a:insideV>
        </a:tcBdr>
        <a:fill>
          <a:solidFill>
            <a:srgbClr val="54BAE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 b="def" i="def"/>
      <a:tcStyle>
        <a:tcBdr/>
        <a:fill>
          <a:solidFill>
            <a:srgbClr val="D9D5CA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C6DFB5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7A79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 b="def" i="def"/>
      <a:tcStyle>
        <a:tcBdr/>
        <a:fill>
          <a:solidFill>
            <a:srgbClr val="E4E1D8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DAD7D3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34388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FEBE1"/>
          </a:solidFill>
        </a:fill>
      </a:tcStyle>
    </a:wholeTbl>
    <a:band2H>
      <a:tcTxStyle b="def" i="def"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D0CCC4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5413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D0CCC4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7B5B1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7B5B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ustomXml" Target="../customXml/item1.xml"/><Relationship Id="rId3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customXml" Target="../customXml/item2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Shape 16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hor and Date"/>
          <p:cNvSpPr txBox="1"/>
          <p:nvPr>
            <p:ph type="body" sz="quarter" idx="21" hasCustomPrompt="1"/>
          </p:nvPr>
        </p:nvSpPr>
        <p:spPr>
          <a:xfrm>
            <a:off x="1727200" y="1003300"/>
            <a:ext cx="20929600" cy="482600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00000"/>
              </a:lnSpc>
              <a:defRPr b="1" cap="all" spc="0" sz="2000">
                <a:solidFill>
                  <a:srgbClr val="227AA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4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5" name="Textebene 1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ebene 1…"/>
          <p:cNvSpPr txBox="1"/>
          <p:nvPr>
            <p:ph type="body" sz="quarter" idx="1" hasCustomPrompt="1"/>
          </p:nvPr>
        </p:nvSpPr>
        <p:spPr>
          <a:xfrm>
            <a:off x="1727200" y="5281886"/>
            <a:ext cx="20929600" cy="31369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pc="-86" sz="860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lnSpc>
                <a:spcPct val="80000"/>
              </a:lnSpc>
              <a:defRPr spc="-86" sz="860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lnSpc>
                <a:spcPct val="80000"/>
              </a:lnSpc>
              <a:defRPr spc="-86" sz="860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lnSpc>
                <a:spcPct val="80000"/>
              </a:lnSpc>
              <a:defRPr spc="-86" sz="860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lnSpc>
                <a:spcPct val="80000"/>
              </a:lnSpc>
              <a:defRPr spc="-86" sz="860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Foliennumm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 Fact">
    <p:bg>
      <p:bgPr>
        <a:solidFill>
          <a:srgbClr val="96D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ini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16" name="Lini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17" name="Foliennumm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he Royal Danish Playhouse, a modern waterfront building in Copenhagen, viewed from the harbour at sunset"/>
          <p:cNvSpPr/>
          <p:nvPr>
            <p:ph type="pic" idx="21"/>
          </p:nvPr>
        </p:nvSpPr>
        <p:spPr>
          <a:xfrm>
            <a:off x="-25400" y="-5359400"/>
            <a:ext cx="24422100" cy="24422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Textebene 1…"/>
          <p:cNvSpPr txBox="1"/>
          <p:nvPr>
            <p:ph type="body" sz="quarter" idx="1" hasCustomPrompt="1"/>
          </p:nvPr>
        </p:nvSpPr>
        <p:spPr>
          <a:xfrm>
            <a:off x="1409700" y="2119884"/>
            <a:ext cx="10775585" cy="1936416"/>
          </a:xfrm>
          <a:prstGeom prst="rect">
            <a:avLst/>
          </a:prstGeom>
        </p:spPr>
        <p:txBody>
          <a:bodyPr/>
          <a:lstStyle>
            <a:lvl1pPr>
              <a:defRPr spc="-58" sz="5800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defRPr spc="-58" sz="5800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defRPr spc="-58" sz="5800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defRPr spc="-58" sz="5800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defRPr spc="-58" sz="5800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6" name="Lini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27" name="Lini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28" name="Attribution"/>
          <p:cNvSpPr txBox="1"/>
          <p:nvPr>
            <p:ph type="body" sz="quarter" idx="22" hasCustomPrompt="1"/>
          </p:nvPr>
        </p:nvSpPr>
        <p:spPr>
          <a:xfrm>
            <a:off x="1409700" y="4051453"/>
            <a:ext cx="10775585" cy="543053"/>
          </a:xfrm>
          <a:prstGeom prst="rect">
            <a:avLst/>
          </a:prstGeom>
        </p:spPr>
        <p:txBody>
          <a:bodyPr anchor="ctr"/>
          <a:lstStyle>
            <a:lvl1pPr defTabSz="12700">
              <a:lnSpc>
                <a:spcPct val="10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29" name="Foliennumm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he Royal Danish Playhouse, a modern waterfront building in Copenhagen, viewed from the harbour at sunset"/>
          <p:cNvSpPr/>
          <p:nvPr>
            <p:ph type="pic" sz="quarter" idx="21"/>
          </p:nvPr>
        </p:nvSpPr>
        <p:spPr>
          <a:xfrm>
            <a:off x="14727242" y="5618197"/>
            <a:ext cx="7877462" cy="78774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7" name="The Black Diamond, a modern waterfront extension to the Royal Danish Library building in Copenhagen, lit up at night"/>
          <p:cNvSpPr/>
          <p:nvPr>
            <p:ph type="pic" sz="quarter" idx="22"/>
          </p:nvPr>
        </p:nvSpPr>
        <p:spPr>
          <a:xfrm>
            <a:off x="14700215" y="1511300"/>
            <a:ext cx="7943851" cy="5295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8" name="Suspension bridge over water at sunset"/>
          <p:cNvSpPr/>
          <p:nvPr>
            <p:ph type="pic" idx="23"/>
          </p:nvPr>
        </p:nvSpPr>
        <p:spPr>
          <a:xfrm>
            <a:off x="1778000" y="1346200"/>
            <a:ext cx="12852400" cy="110163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9" name="Foliennumm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Aerial photo of the Circle Bridge, a modern pedestrian bridge in Copenhagen with five circular platforms"/>
          <p:cNvSpPr/>
          <p:nvPr>
            <p:ph type="pic" idx="21"/>
          </p:nvPr>
        </p:nvSpPr>
        <p:spPr>
          <a:xfrm>
            <a:off x="1727200" y="-1422400"/>
            <a:ext cx="21310600" cy="15989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Foliennumm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liennumm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penhagen Opera House lit up at night and viewed from across the water"/>
          <p:cNvSpPr/>
          <p:nvPr>
            <p:ph type="pic" idx="21"/>
          </p:nvPr>
        </p:nvSpPr>
        <p:spPr>
          <a:xfrm>
            <a:off x="-1" y="-2527300"/>
            <a:ext cx="24384001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Textebene 1…"/>
          <p:cNvSpPr txBox="1"/>
          <p:nvPr>
            <p:ph type="body" sz="quarter" idx="1" hasCustomPrompt="1"/>
          </p:nvPr>
        </p:nvSpPr>
        <p:spPr>
          <a:xfrm>
            <a:off x="1727200" y="10718800"/>
            <a:ext cx="20929600" cy="2025650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  <a:defRPr>
                <a:solidFill>
                  <a:srgbClr val="F0EBE0"/>
                </a:solidFill>
              </a:defRPr>
            </a:lvl1pPr>
            <a:lvl2pPr>
              <a:spcBef>
                <a:spcPts val="2000"/>
              </a:spcBef>
              <a:defRPr>
                <a:solidFill>
                  <a:srgbClr val="F0EBE0"/>
                </a:solidFill>
              </a:defRPr>
            </a:lvl2pPr>
            <a:lvl3pPr indent="0">
              <a:spcBef>
                <a:spcPts val="2000"/>
              </a:spcBef>
              <a:defRPr>
                <a:solidFill>
                  <a:srgbClr val="F0EBE0"/>
                </a:solidFill>
              </a:defRPr>
            </a:lvl3pPr>
            <a:lvl4pPr indent="0">
              <a:spcBef>
                <a:spcPts val="2000"/>
              </a:spcBef>
              <a:defRPr>
                <a:solidFill>
                  <a:srgbClr val="F0EBE0"/>
                </a:solidFill>
              </a:defRPr>
            </a:lvl4pPr>
            <a:lvl5pPr indent="0">
              <a:spcBef>
                <a:spcPts val="2000"/>
              </a:spcBef>
              <a:defRPr>
                <a:solidFill>
                  <a:srgbClr val="F0EBE0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Presentation Title"/>
          <p:cNvSpPr txBox="1"/>
          <p:nvPr>
            <p:ph type="title" hasCustomPrompt="1"/>
          </p:nvPr>
        </p:nvSpPr>
        <p:spPr>
          <a:xfrm>
            <a:off x="1727200" y="7817246"/>
            <a:ext cx="20929600" cy="2799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6" name="Author and Date"/>
          <p:cNvSpPr txBox="1"/>
          <p:nvPr>
            <p:ph type="body" sz="quarter" idx="22" hasCustomPrompt="1"/>
          </p:nvPr>
        </p:nvSpPr>
        <p:spPr>
          <a:xfrm>
            <a:off x="1727200" y="1003300"/>
            <a:ext cx="20929600" cy="480060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00000"/>
              </a:lnSpc>
              <a:defRPr b="1" cap="all" spc="0" sz="2000">
                <a:solidFill>
                  <a:srgbClr val="F0EBE0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7" name="Lini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28" name="Lini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29" name="Foliennumm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uspension bridge over water at sunset"/>
          <p:cNvSpPr/>
          <p:nvPr>
            <p:ph type="pic" idx="21"/>
          </p:nvPr>
        </p:nvSpPr>
        <p:spPr>
          <a:xfrm>
            <a:off x="-3352800" y="0"/>
            <a:ext cx="1600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7" name="Slide Title"/>
          <p:cNvSpPr txBox="1"/>
          <p:nvPr>
            <p:ph type="title" hasCustomPrompt="1"/>
          </p:nvPr>
        </p:nvSpPr>
        <p:spPr>
          <a:xfrm>
            <a:off x="13665200" y="4394200"/>
            <a:ext cx="9271000" cy="2540000"/>
          </a:xfrm>
          <a:prstGeom prst="rect">
            <a:avLst/>
          </a:prstGeom>
        </p:spPr>
        <p:txBody>
          <a:bodyPr anchor="t"/>
          <a:lstStyle>
            <a:lvl1pPr algn="l">
              <a:defRPr spc="-80" sz="8000"/>
            </a:lvl1pPr>
          </a:lstStyle>
          <a:p>
            <a:pPr/>
            <a:r>
              <a:t>Slide Title</a:t>
            </a:r>
          </a:p>
        </p:txBody>
      </p:sp>
      <p:sp>
        <p:nvSpPr>
          <p:cNvPr id="38" name="Textebene 1…"/>
          <p:cNvSpPr txBox="1"/>
          <p:nvPr>
            <p:ph type="body" sz="quarter" idx="1" hasCustomPrompt="1"/>
          </p:nvPr>
        </p:nvSpPr>
        <p:spPr>
          <a:xfrm>
            <a:off x="13665200" y="7010400"/>
            <a:ext cx="9271000" cy="2312637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</a:lvl1pPr>
            <a:lvl2pPr algn="l">
              <a:lnSpc>
                <a:spcPct val="80000"/>
              </a:lnSpc>
            </a:lvl2pPr>
            <a:lvl3pPr algn="l">
              <a:lnSpc>
                <a:spcPct val="80000"/>
              </a:lnSpc>
            </a:lvl3pPr>
            <a:lvl4pPr algn="l">
              <a:lnSpc>
                <a:spcPct val="80000"/>
              </a:lnSpc>
            </a:lvl4pPr>
            <a:lvl5pPr algn="l">
              <a:lnSpc>
                <a:spcPct val="80000"/>
              </a:lnSpc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9" name="Author and Date"/>
          <p:cNvSpPr txBox="1"/>
          <p:nvPr>
            <p:ph type="body" sz="quarter" idx="22" hasCustomPrompt="1"/>
          </p:nvPr>
        </p:nvSpPr>
        <p:spPr>
          <a:xfrm>
            <a:off x="13665200" y="3746500"/>
            <a:ext cx="9271000" cy="482600"/>
          </a:xfrm>
          <a:prstGeom prst="rect">
            <a:avLst/>
          </a:prstGeom>
        </p:spPr>
        <p:txBody>
          <a:bodyPr anchor="ctr"/>
          <a:lstStyle>
            <a:lvl1pPr algn="l" defTabSz="685800">
              <a:lnSpc>
                <a:spcPct val="100000"/>
              </a:lnSpc>
              <a:defRPr b="1" cap="all" spc="0" sz="2000">
                <a:solidFill>
                  <a:srgbClr val="227AA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40" name="Linie"/>
          <p:cNvSpPr/>
          <p:nvPr/>
        </p:nvSpPr>
        <p:spPr>
          <a:xfrm>
            <a:off x="13665200" y="3721100"/>
            <a:ext cx="92837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41" name="Linie"/>
          <p:cNvSpPr/>
          <p:nvPr/>
        </p:nvSpPr>
        <p:spPr>
          <a:xfrm>
            <a:off x="13665200" y="9525000"/>
            <a:ext cx="9283700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42" name="Foliennumm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Title"/>
          <p:cNvSpPr txBox="1"/>
          <p:nvPr>
            <p:ph type="title" hasCustomPrompt="1"/>
          </p:nvPr>
        </p:nvSpPr>
        <p:spPr>
          <a:xfrm>
            <a:off x="1727200" y="1739900"/>
            <a:ext cx="20929600" cy="3225356"/>
          </a:xfrm>
          <a:prstGeom prst="rect">
            <a:avLst/>
          </a:prstGeom>
        </p:spPr>
        <p:txBody>
          <a:bodyPr anchor="t"/>
          <a:lstStyle/>
          <a:p>
            <a:pPr/>
            <a:r>
              <a:t>Slide Title</a:t>
            </a:r>
          </a:p>
        </p:txBody>
      </p:sp>
      <p:sp>
        <p:nvSpPr>
          <p:cNvPr id="50" name="Author and Date"/>
          <p:cNvSpPr txBox="1"/>
          <p:nvPr>
            <p:ph type="body" sz="quarter" idx="21" hasCustomPrompt="1"/>
          </p:nvPr>
        </p:nvSpPr>
        <p:spPr>
          <a:xfrm>
            <a:off x="1727200" y="1003300"/>
            <a:ext cx="20929600" cy="482600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00000"/>
              </a:lnSpc>
              <a:defRPr b="1" cap="all" spc="0" sz="2000">
                <a:solidFill>
                  <a:srgbClr val="227AA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51" name="Textebene 1…"/>
          <p:cNvSpPr txBox="1"/>
          <p:nvPr>
            <p:ph type="body" sz="half" idx="1" hasCustomPrompt="1"/>
          </p:nvPr>
        </p:nvSpPr>
        <p:spPr>
          <a:xfrm>
            <a:off x="1727200" y="4965700"/>
            <a:ext cx="20929600" cy="6165850"/>
          </a:xfrm>
          <a:prstGeom prst="rect">
            <a:avLst/>
          </a:prstGeom>
        </p:spPr>
        <p:txBody>
          <a:bodyPr numCol="2" spcCol="1046480"/>
          <a:lstStyle>
            <a:lvl1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2" name="Foliennumm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ebene 1…"/>
          <p:cNvSpPr txBox="1"/>
          <p:nvPr>
            <p:ph type="body" sz="half" idx="1" hasCustomPrompt="1"/>
          </p:nvPr>
        </p:nvSpPr>
        <p:spPr>
          <a:xfrm>
            <a:off x="1727200" y="4965700"/>
            <a:ext cx="20929600" cy="6165850"/>
          </a:xfrm>
          <a:prstGeom prst="rect">
            <a:avLst/>
          </a:prstGeom>
        </p:spPr>
        <p:txBody>
          <a:bodyPr numCol="2" spcCol="1046480"/>
          <a:lstStyle>
            <a:lvl1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0" name="Foliennumm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ebene 1…"/>
          <p:cNvSpPr txBox="1"/>
          <p:nvPr>
            <p:ph type="body" sz="quarter" idx="1" hasCustomPrompt="1"/>
          </p:nvPr>
        </p:nvSpPr>
        <p:spPr>
          <a:xfrm>
            <a:off x="13665200" y="7635875"/>
            <a:ext cx="9271000" cy="4568825"/>
          </a:xfrm>
          <a:prstGeom prst="rect">
            <a:avLst/>
          </a:prstGeom>
        </p:spPr>
        <p:txBody>
          <a:bodyPr/>
          <a:lstStyle>
            <a:lvl1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8" name="Suspension bridge over water at sunset"/>
          <p:cNvSpPr/>
          <p:nvPr>
            <p:ph type="pic" idx="21"/>
          </p:nvPr>
        </p:nvSpPr>
        <p:spPr>
          <a:xfrm>
            <a:off x="-3352800" y="0"/>
            <a:ext cx="1600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9" name="Slide Title"/>
          <p:cNvSpPr txBox="1"/>
          <p:nvPr>
            <p:ph type="title" hasCustomPrompt="1"/>
          </p:nvPr>
        </p:nvSpPr>
        <p:spPr>
          <a:xfrm>
            <a:off x="13665200" y="4394200"/>
            <a:ext cx="9271000" cy="2540000"/>
          </a:xfrm>
          <a:prstGeom prst="rect">
            <a:avLst/>
          </a:prstGeom>
        </p:spPr>
        <p:txBody>
          <a:bodyPr anchor="t"/>
          <a:lstStyle>
            <a:lvl1pPr algn="l">
              <a:defRPr spc="-80" sz="8000"/>
            </a:lvl1pPr>
          </a:lstStyle>
          <a:p>
            <a:pPr/>
            <a:r>
              <a:t>Slide Title</a:t>
            </a:r>
          </a:p>
        </p:txBody>
      </p:sp>
      <p:sp>
        <p:nvSpPr>
          <p:cNvPr id="70" name="Author and Date"/>
          <p:cNvSpPr txBox="1"/>
          <p:nvPr>
            <p:ph type="body" sz="quarter" idx="22" hasCustomPrompt="1"/>
          </p:nvPr>
        </p:nvSpPr>
        <p:spPr>
          <a:xfrm>
            <a:off x="13665200" y="3740611"/>
            <a:ext cx="9271000" cy="482601"/>
          </a:xfrm>
          <a:prstGeom prst="rect">
            <a:avLst/>
          </a:prstGeom>
        </p:spPr>
        <p:txBody>
          <a:bodyPr anchor="ctr"/>
          <a:lstStyle>
            <a:lvl1pPr algn="l" defTabSz="685800">
              <a:lnSpc>
                <a:spcPct val="100000"/>
              </a:lnSpc>
              <a:defRPr b="1" cap="all" spc="0" sz="2000">
                <a:solidFill>
                  <a:srgbClr val="227AA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71" name="Linie"/>
          <p:cNvSpPr/>
          <p:nvPr/>
        </p:nvSpPr>
        <p:spPr>
          <a:xfrm>
            <a:off x="13665200" y="3721100"/>
            <a:ext cx="92837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72" name="Foliennumm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">
    <p:bg>
      <p:bgPr>
        <a:solidFill>
          <a:srgbClr val="00A1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ection Title"/>
          <p:cNvSpPr txBox="1"/>
          <p:nvPr>
            <p:ph type="title" hasCustomPrompt="1"/>
          </p:nvPr>
        </p:nvSpPr>
        <p:spPr>
          <a:xfrm>
            <a:off x="2362397" y="1024309"/>
            <a:ext cx="20929601" cy="2540001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80" name="Lini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81" name="Lini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82" name="Foliennumm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Title"/>
          <p:cNvSpPr txBox="1"/>
          <p:nvPr>
            <p:ph type="title" hasCustomPrompt="1"/>
          </p:nvPr>
        </p:nvSpPr>
        <p:spPr>
          <a:xfrm>
            <a:off x="1727200" y="1739900"/>
            <a:ext cx="20929600" cy="3229571"/>
          </a:xfrm>
          <a:prstGeom prst="rect">
            <a:avLst/>
          </a:prstGeom>
        </p:spPr>
        <p:txBody>
          <a:bodyPr anchor="t"/>
          <a:lstStyle/>
          <a:p>
            <a:pPr/>
            <a:r>
              <a:t>Slide Title</a:t>
            </a:r>
          </a:p>
        </p:txBody>
      </p:sp>
      <p:sp>
        <p:nvSpPr>
          <p:cNvPr id="90" name="Author and Date"/>
          <p:cNvSpPr txBox="1"/>
          <p:nvPr>
            <p:ph type="body" sz="quarter" idx="21" hasCustomPrompt="1"/>
          </p:nvPr>
        </p:nvSpPr>
        <p:spPr>
          <a:xfrm>
            <a:off x="1727200" y="1003300"/>
            <a:ext cx="20929600" cy="482600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00000"/>
              </a:lnSpc>
              <a:defRPr b="1" cap="all" spc="0" sz="2000">
                <a:solidFill>
                  <a:srgbClr val="227AA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91" name="Foliennumm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Agenda Title"/>
          <p:cNvSpPr txBox="1"/>
          <p:nvPr>
            <p:ph type="title" hasCustomPrompt="1"/>
          </p:nvPr>
        </p:nvSpPr>
        <p:spPr>
          <a:xfrm>
            <a:off x="1727200" y="1739900"/>
            <a:ext cx="20929600" cy="3300115"/>
          </a:xfrm>
          <a:prstGeom prst="rect">
            <a:avLst/>
          </a:prstGeom>
        </p:spPr>
        <p:txBody>
          <a:bodyPr anchor="t"/>
          <a:lstStyle/>
          <a:p>
            <a:pPr/>
            <a:r>
              <a:t>Agenda Title</a:t>
            </a:r>
          </a:p>
        </p:txBody>
      </p:sp>
      <p:sp>
        <p:nvSpPr>
          <p:cNvPr id="99" name="Textebene 1…"/>
          <p:cNvSpPr txBox="1"/>
          <p:nvPr>
            <p:ph type="body" sz="half" idx="1" hasCustomPrompt="1"/>
          </p:nvPr>
        </p:nvSpPr>
        <p:spPr>
          <a:xfrm>
            <a:off x="1727200" y="5043258"/>
            <a:ext cx="20929600" cy="6172201"/>
          </a:xfrm>
          <a:prstGeom prst="rect">
            <a:avLst/>
          </a:prstGeom>
        </p:spPr>
        <p:txBody>
          <a:bodyPr/>
          <a:lstStyle>
            <a:lvl1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5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5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5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5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5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0" name="Foliennumm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0EB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/>
          <p:nvPr>
            <p:ph type="title" hasCustomPrompt="1"/>
          </p:nvPr>
        </p:nvSpPr>
        <p:spPr>
          <a:xfrm>
            <a:off x="1727200" y="4428480"/>
            <a:ext cx="20929600" cy="2797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sp>
        <p:nvSpPr>
          <p:cNvPr id="3" name="Lini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4" name="Lini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5" name="Textebene 1…"/>
          <p:cNvSpPr txBox="1"/>
          <p:nvPr>
            <p:ph type="body" idx="1" hasCustomPrompt="1"/>
          </p:nvPr>
        </p:nvSpPr>
        <p:spPr>
          <a:xfrm>
            <a:off x="1727200" y="7251700"/>
            <a:ext cx="20929600" cy="2038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Foliennummer"/>
          <p:cNvSpPr txBox="1"/>
          <p:nvPr>
            <p:ph type="sldNum" sz="quarter" idx="2"/>
          </p:nvPr>
        </p:nvSpPr>
        <p:spPr>
          <a:xfrm>
            <a:off x="11998832" y="13030199"/>
            <a:ext cx="386335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821531">
              <a:spcBef>
                <a:spcPts val="0"/>
              </a:spcBef>
              <a:defRPr sz="1800">
                <a:solidFill>
                  <a:srgbClr val="227AA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1pPr>
      <a:lvl2pPr marL="0" marR="0" indent="4572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2pPr>
      <a:lvl3pPr marL="0" marR="0" indent="9144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3pPr>
      <a:lvl4pPr marL="0" marR="0" indent="13716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4pPr>
      <a:lvl5pPr marL="0" marR="0" indent="18288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5pPr>
      <a:lvl6pPr marL="0" marR="0" indent="22860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6pPr>
      <a:lvl7pPr marL="0" marR="0" indent="27432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7pPr>
      <a:lvl8pPr marL="0" marR="0" indent="32004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8pPr>
      <a:lvl9pPr marL="0" marR="0" indent="36576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9pPr>
    </p:titleStyle>
    <p:bodyStyle>
      <a:lvl1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1pPr>
      <a:lvl2pPr marL="0" marR="0" indent="457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2pPr>
      <a:lvl3pPr marL="0" marR="0" indent="914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3pPr>
      <a:lvl4pPr marL="0" marR="0" indent="1371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4pPr>
      <a:lvl5pPr marL="0" marR="0" indent="18288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5pPr>
      <a:lvl6pPr marL="0" marR="0" indent="22860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6pPr>
      <a:lvl7pPr marL="0" marR="0" indent="2743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7pPr>
      <a:lvl8pPr marL="0" marR="0" indent="3200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8pPr>
      <a:lvl9pPr marL="0" marR="0" indent="3657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1pPr>
      <a:lvl2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2pPr>
      <a:lvl3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3pPr>
      <a:lvl4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4pPr>
      <a:lvl5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5pPr>
      <a:lvl6pPr marL="0" marR="0" indent="2286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6pPr>
      <a:lvl7pPr marL="0" marR="0" indent="2743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7pPr>
      <a:lvl8pPr marL="0" marR="0" indent="3200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8pPr>
      <a:lvl9pPr marL="0" marR="0" indent="3657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hyperlink" Target="https://youtu.be/ft6eDahIJrs" TargetMode="External"/><Relationship Id="rId4" Type="http://schemas.openxmlformats.org/officeDocument/2006/relationships/hyperlink" Target="https://www.bing.com/images/search?view=detailV2&amp;ccid=CVbqMC67&amp;id=AEEA46E7D31AB330D497676100F8A71AB783A856&amp;thid=OIP.CVbqMC67l9VsbwExIgMYAQHaEK&amp;mediaurl=https%3a%2f%2fmedia-cdn.sueddeutsche.de%2fimage%2fsz.1.1000140%2f640x360%3fv%3d1355798126000&amp;cdnurl=https%3a%2f%2fth.bing.com%2fth%2fid%2fR.0956ea302ebb97d56c6f013122031801%3frik%3dVqiDtxqn%252bABhZw%26pid%3dImgRaw%26r%3d0&amp;exph=360&amp;expw=640&amp;q=leben+jacque+fresco&amp;simid=608046719559621886&amp;FORM=IRPRST&amp;ck=5774B7F33F9A1F8B58E1EF97A6DAB445&amp;selectedIndex=3&amp;ajaxhist=0&amp;ajaxserp=0" TargetMode="External"/><Relationship Id="rId5" Type="http://schemas.openxmlformats.org/officeDocument/2006/relationships/hyperlink" Target="https://de.kuzminykh.org/2358-jacques-fresco.html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8410.jpeg" descr="IMG_8410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975" t="0" r="975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64" name="Eine Utopie von Jacque Fresco"/>
          <p:cNvSpPr txBox="1"/>
          <p:nvPr>
            <p:ph type="body" sz="quarter" idx="1"/>
          </p:nvPr>
        </p:nvSpPr>
        <p:spPr>
          <a:xfrm>
            <a:off x="1727200" y="12278473"/>
            <a:ext cx="20929600" cy="2025651"/>
          </a:xfrm>
          <a:prstGeom prst="rect">
            <a:avLst/>
          </a:prstGeom>
        </p:spPr>
        <p:txBody>
          <a:bodyPr/>
          <a:lstStyle/>
          <a:p>
            <a:pPr/>
            <a:r>
              <a:t>Eine Utopie von Jacque Fresco</a:t>
            </a:r>
          </a:p>
        </p:txBody>
      </p:sp>
      <p:sp>
        <p:nvSpPr>
          <p:cNvPr id="165" name="The Venus Proje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Venus Project </a:t>
            </a:r>
          </a:p>
        </p:txBody>
      </p:sp>
      <p:sp>
        <p:nvSpPr>
          <p:cNvPr id="166" name="Von  Zoe Okon 09a"/>
          <p:cNvSpPr txBox="1"/>
          <p:nvPr>
            <p:ph type="body" idx="22"/>
          </p:nvPr>
        </p:nvSpPr>
        <p:spPr>
          <a:xfrm>
            <a:off x="1777341" y="444105"/>
            <a:ext cx="19862182" cy="4555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90905">
              <a:defRPr sz="1937"/>
            </a:lvl1pPr>
          </a:lstStyle>
          <a:p>
            <a:pPr/>
            <a:r>
              <a:t>Von  Zoe Okon 09a</a:t>
            </a:r>
          </a:p>
        </p:txBody>
      </p:sp>
      <p:sp>
        <p:nvSpPr>
          <p:cNvPr id="167" name="Linie"/>
          <p:cNvSpPr/>
          <p:nvPr/>
        </p:nvSpPr>
        <p:spPr>
          <a:xfrm>
            <a:off x="636738" y="11093365"/>
            <a:ext cx="22656801" cy="1"/>
          </a:xfrm>
          <a:prstGeom prst="line">
            <a:avLst/>
          </a:prstGeom>
          <a:ln w="127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68" name="Linie"/>
          <p:cNvSpPr/>
          <p:nvPr/>
        </p:nvSpPr>
        <p:spPr>
          <a:xfrm>
            <a:off x="863600" y="720555"/>
            <a:ext cx="22656801" cy="1"/>
          </a:xfrm>
          <a:prstGeom prst="line">
            <a:avLst/>
          </a:prstGeom>
          <a:ln w="12700">
            <a:solidFill>
              <a:srgbClr val="F0EBE0"/>
            </a:solidFill>
            <a:custDash>
              <a:ds d="100000" sp="200000"/>
            </a:custDash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G_0933.png" descr="IMG_0933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4090" r="0" b="1496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40" name="Quellen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 lIns="139700" tIns="139700" rIns="139700" bIns="139700"/>
          <a:lstStyle>
            <a:lvl1pPr>
              <a:defRPr b="1" spc="-79" sz="7900">
                <a:gradFill flip="none" rotWithShape="1">
                  <a:gsLst>
                    <a:gs pos="0">
                      <a:schemeClr val="accent1">
                        <a:hueOff val="51461"/>
                        <a:satOff val="3678"/>
                        <a:lumOff val="17483"/>
                      </a:schemeClr>
                    </a:gs>
                    <a:gs pos="100000">
                      <a:srgbClr val="011D57"/>
                    </a:gs>
                  </a:gsLst>
                  <a:lin ang="5400000" scaled="0"/>
                </a:gradFill>
              </a:defRPr>
            </a:lvl1pPr>
          </a:lstStyle>
          <a:p>
            <a:pPr/>
            <a:r>
              <a:t>Quellen</a:t>
            </a:r>
          </a:p>
        </p:txBody>
      </p:sp>
      <p:sp>
        <p:nvSpPr>
          <p:cNvPr id="241" name="Lini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242" name="Lini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243" name="YouTube:  https://youtu.be/ft6eDahIJrs…"/>
          <p:cNvSpPr txBox="1"/>
          <p:nvPr/>
        </p:nvSpPr>
        <p:spPr>
          <a:xfrm>
            <a:off x="1969749" y="4073512"/>
            <a:ext cx="21022163" cy="8755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FFFFFF"/>
                </a:solidFill>
              </a:defRPr>
            </a:pPr>
            <a:r>
              <a:t>YouTube:  </a:t>
            </a:r>
            <a:r>
              <a:rPr u="sng">
                <a:hlinkClick r:id="rId3" invalidUrl="" action="" tgtFrame="" tooltip="" history="1" highlightClick="0" endSnd="0"/>
              </a:rPr>
              <a:t>https://youtu.be/ft6eDahIJrs</a:t>
            </a:r>
          </a:p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FFFFFF"/>
                </a:solidFill>
              </a:defRPr>
            </a:pPr>
            <a:r>
              <a:t>Bing: </a:t>
            </a:r>
            <a:r>
              <a:rPr u="sng">
                <a:hlinkClick r:id="rId4" invalidUrl="" action="" tgtFrame="" tooltip="" history="1" highlightClick="0" endSnd="0"/>
              </a:rPr>
              <a:t>https://www.bing.com/images/search?view=detailV2&amp;ccid=CVbqMC67&amp;id=AEEA46E7D31AB330D497676100F8A71AB783A856&amp;thid=OIP.CVbqMC67l9VsbwExIgMYAQHaEK&amp;mediaurl=https%3a%2f%2fmedia-cdn.sueddeutsche.de%2fimage%2fsz.1.1000140%2f640x360%3fv%3d1355798126000&amp;cdnurl=https%3a%2f%2fth.bing.com%2fth%2fid%2fR.0956ea302ebb97d56c6f013122031801%3frik%3dVqiDtxqn%252bABhZw%26pid%3dImgRaw%26r%3d0&amp;exph=360&amp;expw=640&amp;q=leben+jacque+fresco&amp;simid=608046719559621886&amp;FORM=IRPRST&amp;ck=5774B7F33F9A1F8B58E1EF97A6DAB445&amp;selectedIndex=3&amp;ajaxhist=0&amp;ajaxserp=0</a:t>
            </a:r>
            <a:r>
              <a:t> </a:t>
            </a:r>
          </a:p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FFFFFF"/>
                </a:solidFill>
              </a:defRPr>
            </a:pPr>
            <a:r>
              <a:t>Bing: </a:t>
            </a:r>
            <a:r>
              <a:rPr u="sng">
                <a:hlinkClick r:id="rId5" invalidUrl="" action="" tgtFrame="" tooltip="" history="1" highlightClick="0" endSnd="0"/>
              </a:rPr>
              <a:t>https://de.kuzminykh.org/2358-jacques-fresco.html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Inhaltsverzeichn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Inhaltsverzeichnis </a:t>
            </a:r>
          </a:p>
        </p:txBody>
      </p:sp>
      <p:sp>
        <p:nvSpPr>
          <p:cNvPr id="171" name="-Jacque Fresco…"/>
          <p:cNvSpPr txBox="1"/>
          <p:nvPr>
            <p:ph type="body" sz="half" idx="1"/>
          </p:nvPr>
        </p:nvSpPr>
        <p:spPr>
          <a:xfrm>
            <a:off x="1903980" y="5022476"/>
            <a:ext cx="20929601" cy="6172201"/>
          </a:xfrm>
          <a:prstGeom prst="rect">
            <a:avLst/>
          </a:prstGeom>
        </p:spPr>
        <p:txBody>
          <a:bodyPr/>
          <a:lstStyle/>
          <a:p>
            <a:pPr defTabSz="914400">
              <a:spcBef>
                <a:spcPts val="1600"/>
              </a:spcBef>
              <a:tabLst>
                <a:tab pos="241300" algn="l"/>
                <a:tab pos="495300" algn="l"/>
                <a:tab pos="736600" algn="l"/>
                <a:tab pos="990600" algn="l"/>
                <a:tab pos="1231900" algn="l"/>
                <a:tab pos="1485900" algn="l"/>
                <a:tab pos="1739900" algn="l"/>
                <a:tab pos="1981200" algn="l"/>
                <a:tab pos="2235200" algn="l"/>
                <a:tab pos="2476500" algn="l"/>
                <a:tab pos="2730500" algn="l"/>
                <a:tab pos="2984500" algn="l"/>
              </a:tabLst>
              <a:defRPr sz="3920"/>
            </a:pPr>
            <a:r>
              <a:t>-Jacque Fresco</a:t>
            </a:r>
          </a:p>
          <a:p>
            <a:pPr defTabSz="914400">
              <a:spcBef>
                <a:spcPts val="1600"/>
              </a:spcBef>
              <a:tabLst>
                <a:tab pos="241300" algn="l"/>
                <a:tab pos="495300" algn="l"/>
                <a:tab pos="736600" algn="l"/>
                <a:tab pos="990600" algn="l"/>
                <a:tab pos="1231900" algn="l"/>
                <a:tab pos="1485900" algn="l"/>
                <a:tab pos="1739900" algn="l"/>
                <a:tab pos="1981200" algn="l"/>
                <a:tab pos="2235200" algn="l"/>
                <a:tab pos="2476500" algn="l"/>
                <a:tab pos="2730500" algn="l"/>
                <a:tab pos="2984500" algn="l"/>
              </a:tabLst>
              <a:defRPr sz="3920"/>
            </a:pPr>
            <a:r>
              <a:t>-Worterklärungen </a:t>
            </a:r>
          </a:p>
          <a:p>
            <a:pPr defTabSz="914400">
              <a:spcBef>
                <a:spcPts val="1600"/>
              </a:spcBef>
              <a:tabLst>
                <a:tab pos="241300" algn="l"/>
                <a:tab pos="495300" algn="l"/>
                <a:tab pos="736600" algn="l"/>
                <a:tab pos="990600" algn="l"/>
                <a:tab pos="1231900" algn="l"/>
                <a:tab pos="1485900" algn="l"/>
                <a:tab pos="1739900" algn="l"/>
                <a:tab pos="1981200" algn="l"/>
                <a:tab pos="2235200" algn="l"/>
                <a:tab pos="2476500" algn="l"/>
                <a:tab pos="2730500" algn="l"/>
                <a:tab pos="2984500" algn="l"/>
              </a:tabLst>
              <a:defRPr sz="3920"/>
            </a:pPr>
            <a:r>
              <a:t>-Ziele</a:t>
            </a:r>
          </a:p>
          <a:p>
            <a:pPr defTabSz="914400">
              <a:spcBef>
                <a:spcPts val="1600"/>
              </a:spcBef>
              <a:tabLst>
                <a:tab pos="241300" algn="l"/>
                <a:tab pos="495300" algn="l"/>
                <a:tab pos="736600" algn="l"/>
                <a:tab pos="990600" algn="l"/>
                <a:tab pos="1231900" algn="l"/>
                <a:tab pos="1485900" algn="l"/>
                <a:tab pos="1739900" algn="l"/>
                <a:tab pos="1981200" algn="l"/>
                <a:tab pos="2235200" algn="l"/>
                <a:tab pos="2476500" algn="l"/>
                <a:tab pos="2730500" algn="l"/>
                <a:tab pos="2984500" algn="l"/>
              </a:tabLst>
              <a:defRPr sz="3920"/>
            </a:pPr>
            <a:r>
              <a:t>-seine Gedanken und Beispiele</a:t>
            </a:r>
          </a:p>
          <a:p>
            <a:pPr defTabSz="914400">
              <a:spcBef>
                <a:spcPts val="1600"/>
              </a:spcBef>
              <a:tabLst>
                <a:tab pos="241300" algn="l"/>
                <a:tab pos="495300" algn="l"/>
                <a:tab pos="736600" algn="l"/>
                <a:tab pos="990600" algn="l"/>
                <a:tab pos="1231900" algn="l"/>
                <a:tab pos="1485900" algn="l"/>
                <a:tab pos="1739900" algn="l"/>
                <a:tab pos="1981200" algn="l"/>
                <a:tab pos="2235200" algn="l"/>
                <a:tab pos="2476500" algn="l"/>
                <a:tab pos="2730500" algn="l"/>
                <a:tab pos="2984500" algn="l"/>
              </a:tabLst>
              <a:defRPr sz="3920"/>
            </a:pPr>
            <a:r>
              <a:t>-Utopie  </a:t>
            </a:r>
          </a:p>
          <a:p>
            <a:pPr defTabSz="914400">
              <a:spcBef>
                <a:spcPts val="1600"/>
              </a:spcBef>
              <a:tabLst>
                <a:tab pos="241300" algn="l"/>
                <a:tab pos="495300" algn="l"/>
                <a:tab pos="736600" algn="l"/>
                <a:tab pos="990600" algn="l"/>
                <a:tab pos="1231900" algn="l"/>
                <a:tab pos="1485900" algn="l"/>
                <a:tab pos="1739900" algn="l"/>
                <a:tab pos="1981200" algn="l"/>
                <a:tab pos="2235200" algn="l"/>
                <a:tab pos="2476500" algn="l"/>
                <a:tab pos="2730500" algn="l"/>
                <a:tab pos="2984500" algn="l"/>
              </a:tabLst>
              <a:defRPr sz="3920"/>
            </a:pPr>
            <a:r>
              <a:t>-Fazit</a:t>
            </a:r>
          </a:p>
          <a:p>
            <a:pPr defTabSz="914400">
              <a:spcBef>
                <a:spcPts val="1600"/>
              </a:spcBef>
              <a:tabLst>
                <a:tab pos="241300" algn="l"/>
                <a:tab pos="495300" algn="l"/>
                <a:tab pos="736600" algn="l"/>
                <a:tab pos="990600" algn="l"/>
                <a:tab pos="1231900" algn="l"/>
                <a:tab pos="1485900" algn="l"/>
                <a:tab pos="1739900" algn="l"/>
                <a:tab pos="1981200" algn="l"/>
                <a:tab pos="2235200" algn="l"/>
                <a:tab pos="2476500" algn="l"/>
                <a:tab pos="2730500" algn="l"/>
                <a:tab pos="2984500" algn="l"/>
              </a:tabLst>
              <a:defRPr sz="3920"/>
            </a:pPr>
            <a:r>
              <a:t>-Quellen</a:t>
            </a:r>
          </a:p>
        </p:txBody>
      </p:sp>
      <p:grpSp>
        <p:nvGrpSpPr>
          <p:cNvPr id="178" name="Zeichnung"/>
          <p:cNvGrpSpPr/>
          <p:nvPr/>
        </p:nvGrpSpPr>
        <p:grpSpPr>
          <a:xfrm>
            <a:off x="19821595" y="-28793"/>
            <a:ext cx="3701551" cy="2074690"/>
            <a:chOff x="-57150" y="-57150"/>
            <a:chExt cx="3701549" cy="2074688"/>
          </a:xfrm>
        </p:grpSpPr>
        <p:pic>
          <p:nvPicPr>
            <p:cNvPr id="172" name="Linie Form" descr="Linie Form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57150" y="836117"/>
              <a:ext cx="2425452" cy="1181422"/>
            </a:xfrm>
            <a:prstGeom prst="rect">
              <a:avLst/>
            </a:prstGeom>
            <a:effectLst/>
          </p:spPr>
        </p:pic>
        <p:pic>
          <p:nvPicPr>
            <p:cNvPr id="174" name="Linie Form" descr="Linie Form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97287" y="169711"/>
              <a:ext cx="1447113" cy="780707"/>
            </a:xfrm>
            <a:prstGeom prst="rect">
              <a:avLst/>
            </a:prstGeom>
            <a:effectLst/>
          </p:spPr>
        </p:pic>
        <p:pic>
          <p:nvPicPr>
            <p:cNvPr id="176" name="Linie Form" descr="Linie Form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77906" y="-57150"/>
              <a:ext cx="794886" cy="965031"/>
            </a:xfrm>
            <a:prstGeom prst="rect">
              <a:avLst/>
            </a:prstGeom>
            <a:effectLst/>
          </p:spPr>
        </p:pic>
      </p:grpSp>
      <p:grpSp>
        <p:nvGrpSpPr>
          <p:cNvPr id="183" name="Zeichnung"/>
          <p:cNvGrpSpPr/>
          <p:nvPr/>
        </p:nvGrpSpPr>
        <p:grpSpPr>
          <a:xfrm>
            <a:off x="-435" y="-99687"/>
            <a:ext cx="3556912" cy="2723209"/>
            <a:chOff x="-57149" y="-57150"/>
            <a:chExt cx="3556910" cy="2723208"/>
          </a:xfrm>
        </p:grpSpPr>
        <p:pic>
          <p:nvPicPr>
            <p:cNvPr id="179" name="Linie Form" descr="Linie Form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038565" y="-57150"/>
              <a:ext cx="461197" cy="1050105"/>
            </a:xfrm>
            <a:prstGeom prst="rect">
              <a:avLst/>
            </a:prstGeom>
            <a:effectLst/>
          </p:spPr>
        </p:pic>
        <p:pic>
          <p:nvPicPr>
            <p:cNvPr id="181" name="Linie Form" descr="Linie Form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57150" y="1020442"/>
              <a:ext cx="1702332" cy="1645617"/>
            </a:xfrm>
            <a:prstGeom prst="rect">
              <a:avLst/>
            </a:prstGeom>
            <a:effectLst/>
          </p:spPr>
        </p:pic>
      </p:grpSp>
      <p:sp>
        <p:nvSpPr>
          <p:cNvPr id="184" name="Kopf"/>
          <p:cNvSpPr/>
          <p:nvPr/>
        </p:nvSpPr>
        <p:spPr>
          <a:xfrm>
            <a:off x="13628458" y="4751013"/>
            <a:ext cx="2400047" cy="287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9154" y="0"/>
                </a:moveTo>
                <a:cubicBezTo>
                  <a:pt x="3064" y="0"/>
                  <a:pt x="0" y="3297"/>
                  <a:pt x="0" y="7252"/>
                </a:cubicBezTo>
                <a:cubicBezTo>
                  <a:pt x="0" y="11207"/>
                  <a:pt x="2755" y="14261"/>
                  <a:pt x="3263" y="17024"/>
                </a:cubicBezTo>
                <a:cubicBezTo>
                  <a:pt x="3772" y="19786"/>
                  <a:pt x="1428" y="21600"/>
                  <a:pt x="1428" y="21600"/>
                </a:cubicBezTo>
                <a:lnTo>
                  <a:pt x="13269" y="21600"/>
                </a:lnTo>
                <a:cubicBezTo>
                  <a:pt x="14015" y="18211"/>
                  <a:pt x="15444" y="18832"/>
                  <a:pt x="16687" y="18799"/>
                </a:cubicBezTo>
                <a:cubicBezTo>
                  <a:pt x="17929" y="18767"/>
                  <a:pt x="19467" y="18460"/>
                  <a:pt x="19210" y="17068"/>
                </a:cubicBezTo>
                <a:cubicBezTo>
                  <a:pt x="19036" y="16134"/>
                  <a:pt x="19250" y="15837"/>
                  <a:pt x="19675" y="15341"/>
                </a:cubicBezTo>
                <a:cubicBezTo>
                  <a:pt x="20100" y="14844"/>
                  <a:pt x="19256" y="14402"/>
                  <a:pt x="19256" y="14402"/>
                </a:cubicBezTo>
                <a:lnTo>
                  <a:pt x="19745" y="14169"/>
                </a:lnTo>
                <a:cubicBezTo>
                  <a:pt x="19977" y="14061"/>
                  <a:pt x="20093" y="13835"/>
                  <a:pt x="20035" y="13619"/>
                </a:cubicBezTo>
                <a:cubicBezTo>
                  <a:pt x="20009" y="13533"/>
                  <a:pt x="19982" y="13430"/>
                  <a:pt x="19950" y="13301"/>
                </a:cubicBezTo>
                <a:cubicBezTo>
                  <a:pt x="19847" y="12874"/>
                  <a:pt x="20073" y="12503"/>
                  <a:pt x="20497" y="12373"/>
                </a:cubicBezTo>
                <a:cubicBezTo>
                  <a:pt x="20877" y="12260"/>
                  <a:pt x="21149" y="12098"/>
                  <a:pt x="21342" y="11942"/>
                </a:cubicBezTo>
                <a:cubicBezTo>
                  <a:pt x="21600" y="11737"/>
                  <a:pt x="21600" y="11374"/>
                  <a:pt x="21407" y="11120"/>
                </a:cubicBezTo>
                <a:cubicBezTo>
                  <a:pt x="20705" y="10192"/>
                  <a:pt x="19983" y="9173"/>
                  <a:pt x="19487" y="8520"/>
                </a:cubicBezTo>
                <a:cubicBezTo>
                  <a:pt x="18754" y="7554"/>
                  <a:pt x="19939" y="7036"/>
                  <a:pt x="19572" y="5994"/>
                </a:cubicBezTo>
                <a:cubicBezTo>
                  <a:pt x="18658" y="2406"/>
                  <a:pt x="15959" y="0"/>
                  <a:pt x="9154" y="0"/>
                </a:cubicBezTo>
                <a:close/>
              </a:path>
            </a:pathLst>
          </a:custGeom>
          <a:solidFill>
            <a:srgbClr val="4B4A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85" name="Bearbeitbares Dokument"/>
          <p:cNvSpPr/>
          <p:nvPr/>
        </p:nvSpPr>
        <p:spPr>
          <a:xfrm>
            <a:off x="16044673" y="7685422"/>
            <a:ext cx="2783810" cy="3024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5" h="21600" fill="norm" stroke="1" extrusionOk="0">
                <a:moveTo>
                  <a:pt x="178" y="0"/>
                </a:moveTo>
                <a:cubicBezTo>
                  <a:pt x="80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80" y="21600"/>
                  <a:pt x="178" y="21600"/>
                </a:cubicBezTo>
                <a:lnTo>
                  <a:pt x="17891" y="21600"/>
                </a:lnTo>
                <a:cubicBezTo>
                  <a:pt x="17989" y="21600"/>
                  <a:pt x="18069" y="21528"/>
                  <a:pt x="18069" y="21438"/>
                </a:cubicBezTo>
                <a:lnTo>
                  <a:pt x="18069" y="10414"/>
                </a:lnTo>
                <a:lnTo>
                  <a:pt x="13054" y="15043"/>
                </a:lnTo>
                <a:cubicBezTo>
                  <a:pt x="12867" y="15216"/>
                  <a:pt x="12647" y="15358"/>
                  <a:pt x="12407" y="15463"/>
                </a:cubicBezTo>
                <a:lnTo>
                  <a:pt x="8385" y="17111"/>
                </a:lnTo>
                <a:cubicBezTo>
                  <a:pt x="8235" y="17177"/>
                  <a:pt x="8078" y="17032"/>
                  <a:pt x="8149" y="16892"/>
                </a:cubicBezTo>
                <a:lnTo>
                  <a:pt x="9963" y="13105"/>
                </a:lnTo>
                <a:cubicBezTo>
                  <a:pt x="10077" y="12882"/>
                  <a:pt x="10231" y="12679"/>
                  <a:pt x="10420" y="12504"/>
                </a:cubicBezTo>
                <a:lnTo>
                  <a:pt x="17644" y="5837"/>
                </a:lnTo>
                <a:lnTo>
                  <a:pt x="11926" y="5837"/>
                </a:lnTo>
                <a:cubicBezTo>
                  <a:pt x="11828" y="5837"/>
                  <a:pt x="11748" y="5765"/>
                  <a:pt x="11748" y="5674"/>
                </a:cubicBezTo>
                <a:lnTo>
                  <a:pt x="11748" y="58"/>
                </a:lnTo>
                <a:cubicBezTo>
                  <a:pt x="11748" y="26"/>
                  <a:pt x="11720" y="0"/>
                  <a:pt x="11685" y="0"/>
                </a:cubicBezTo>
                <a:lnTo>
                  <a:pt x="178" y="0"/>
                </a:lnTo>
                <a:close/>
                <a:moveTo>
                  <a:pt x="12563" y="86"/>
                </a:moveTo>
                <a:cubicBezTo>
                  <a:pt x="12541" y="94"/>
                  <a:pt x="12525" y="114"/>
                  <a:pt x="12525" y="140"/>
                </a:cubicBezTo>
                <a:lnTo>
                  <a:pt x="12525" y="4958"/>
                </a:lnTo>
                <a:cubicBezTo>
                  <a:pt x="12525" y="5048"/>
                  <a:pt x="12605" y="5120"/>
                  <a:pt x="12703" y="5120"/>
                </a:cubicBezTo>
                <a:lnTo>
                  <a:pt x="17917" y="5120"/>
                </a:lnTo>
                <a:cubicBezTo>
                  <a:pt x="17974" y="5120"/>
                  <a:pt x="18001" y="5058"/>
                  <a:pt x="17962" y="5021"/>
                </a:cubicBezTo>
                <a:lnTo>
                  <a:pt x="12632" y="99"/>
                </a:lnTo>
                <a:cubicBezTo>
                  <a:pt x="12612" y="81"/>
                  <a:pt x="12585" y="78"/>
                  <a:pt x="12563" y="86"/>
                </a:cubicBezTo>
                <a:close/>
                <a:moveTo>
                  <a:pt x="20172" y="4728"/>
                </a:moveTo>
                <a:cubicBezTo>
                  <a:pt x="20023" y="4734"/>
                  <a:pt x="19872" y="4794"/>
                  <a:pt x="19753" y="4903"/>
                </a:cubicBezTo>
                <a:lnTo>
                  <a:pt x="18916" y="5676"/>
                </a:lnTo>
                <a:cubicBezTo>
                  <a:pt x="18892" y="5699"/>
                  <a:pt x="18892" y="5736"/>
                  <a:pt x="18916" y="5758"/>
                </a:cubicBezTo>
                <a:lnTo>
                  <a:pt x="20419" y="7147"/>
                </a:lnTo>
                <a:cubicBezTo>
                  <a:pt x="20443" y="7170"/>
                  <a:pt x="20483" y="7170"/>
                  <a:pt x="20508" y="7147"/>
                </a:cubicBezTo>
                <a:lnTo>
                  <a:pt x="21345" y="6372"/>
                </a:lnTo>
                <a:cubicBezTo>
                  <a:pt x="21583" y="6154"/>
                  <a:pt x="21600" y="5815"/>
                  <a:pt x="21383" y="5615"/>
                </a:cubicBezTo>
                <a:lnTo>
                  <a:pt x="20576" y="4868"/>
                </a:lnTo>
                <a:cubicBezTo>
                  <a:pt x="20468" y="4768"/>
                  <a:pt x="20321" y="4722"/>
                  <a:pt x="20172" y="4728"/>
                </a:cubicBezTo>
                <a:close/>
                <a:moveTo>
                  <a:pt x="18322" y="6249"/>
                </a:moveTo>
                <a:cubicBezTo>
                  <a:pt x="18306" y="6249"/>
                  <a:pt x="18290" y="6255"/>
                  <a:pt x="18277" y="6266"/>
                </a:cubicBezTo>
                <a:lnTo>
                  <a:pt x="11222" y="12779"/>
                </a:lnTo>
                <a:cubicBezTo>
                  <a:pt x="11198" y="12801"/>
                  <a:pt x="11198" y="12838"/>
                  <a:pt x="11222" y="12861"/>
                </a:cubicBezTo>
                <a:lnTo>
                  <a:pt x="12727" y="14249"/>
                </a:lnTo>
                <a:cubicBezTo>
                  <a:pt x="12751" y="14272"/>
                  <a:pt x="12789" y="14272"/>
                  <a:pt x="12814" y="14249"/>
                </a:cubicBezTo>
                <a:lnTo>
                  <a:pt x="19869" y="7737"/>
                </a:lnTo>
                <a:cubicBezTo>
                  <a:pt x="19893" y="7714"/>
                  <a:pt x="19893" y="7677"/>
                  <a:pt x="19869" y="7655"/>
                </a:cubicBezTo>
                <a:lnTo>
                  <a:pt x="18366" y="6266"/>
                </a:lnTo>
                <a:cubicBezTo>
                  <a:pt x="18354" y="6255"/>
                  <a:pt x="18338" y="6249"/>
                  <a:pt x="18322" y="6249"/>
                </a:cubicBezTo>
                <a:close/>
                <a:moveTo>
                  <a:pt x="10691" y="13419"/>
                </a:moveTo>
                <a:cubicBezTo>
                  <a:pt x="10671" y="13422"/>
                  <a:pt x="10653" y="13432"/>
                  <a:pt x="10644" y="13451"/>
                </a:cubicBezTo>
                <a:lnTo>
                  <a:pt x="9401" y="15879"/>
                </a:lnTo>
                <a:cubicBezTo>
                  <a:pt x="9375" y="15929"/>
                  <a:pt x="9430" y="15979"/>
                  <a:pt x="9483" y="15955"/>
                </a:cubicBezTo>
                <a:lnTo>
                  <a:pt x="12114" y="14808"/>
                </a:lnTo>
                <a:cubicBezTo>
                  <a:pt x="12154" y="14790"/>
                  <a:pt x="12161" y="14741"/>
                  <a:pt x="12130" y="14712"/>
                </a:cubicBezTo>
                <a:lnTo>
                  <a:pt x="10745" y="13434"/>
                </a:lnTo>
                <a:cubicBezTo>
                  <a:pt x="10730" y="13420"/>
                  <a:pt x="10710" y="13416"/>
                  <a:pt x="10691" y="13419"/>
                </a:cubicBezTo>
                <a:close/>
              </a:path>
            </a:pathLst>
          </a:custGeom>
          <a:solidFill>
            <a:srgbClr val="4B4A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86" name="Doktorhut"/>
          <p:cNvSpPr/>
          <p:nvPr/>
        </p:nvSpPr>
        <p:spPr>
          <a:xfrm>
            <a:off x="16302507" y="5301380"/>
            <a:ext cx="2268144" cy="1241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6520"/>
                </a:lnTo>
                <a:lnTo>
                  <a:pt x="10800" y="13043"/>
                </a:lnTo>
                <a:lnTo>
                  <a:pt x="18745" y="8243"/>
                </a:lnTo>
                <a:lnTo>
                  <a:pt x="18745" y="10509"/>
                </a:lnTo>
                <a:cubicBezTo>
                  <a:pt x="18606" y="10673"/>
                  <a:pt x="18515" y="10958"/>
                  <a:pt x="18515" y="11282"/>
                </a:cubicBezTo>
                <a:cubicBezTo>
                  <a:pt x="18515" y="11519"/>
                  <a:pt x="18563" y="11733"/>
                  <a:pt x="18644" y="11896"/>
                </a:cubicBezTo>
                <a:cubicBezTo>
                  <a:pt x="18499" y="12008"/>
                  <a:pt x="18399" y="12270"/>
                  <a:pt x="18399" y="12574"/>
                </a:cubicBezTo>
                <a:lnTo>
                  <a:pt x="18399" y="21301"/>
                </a:lnTo>
                <a:cubicBezTo>
                  <a:pt x="18553" y="21484"/>
                  <a:pt x="18772" y="21600"/>
                  <a:pt x="19018" y="21600"/>
                </a:cubicBezTo>
                <a:cubicBezTo>
                  <a:pt x="19264" y="21600"/>
                  <a:pt x="19483" y="21484"/>
                  <a:pt x="19637" y="21301"/>
                </a:cubicBezTo>
                <a:lnTo>
                  <a:pt x="19637" y="12556"/>
                </a:lnTo>
                <a:cubicBezTo>
                  <a:pt x="19637" y="12255"/>
                  <a:pt x="19538" y="11998"/>
                  <a:pt x="19396" y="11887"/>
                </a:cubicBezTo>
                <a:cubicBezTo>
                  <a:pt x="19474" y="11725"/>
                  <a:pt x="19523" y="11515"/>
                  <a:pt x="19523" y="11282"/>
                </a:cubicBezTo>
                <a:cubicBezTo>
                  <a:pt x="19523" y="10958"/>
                  <a:pt x="19430" y="10673"/>
                  <a:pt x="19292" y="10509"/>
                </a:cubicBezTo>
                <a:lnTo>
                  <a:pt x="19292" y="7913"/>
                </a:lnTo>
                <a:lnTo>
                  <a:pt x="21600" y="6520"/>
                </a:lnTo>
                <a:lnTo>
                  <a:pt x="10800" y="0"/>
                </a:lnTo>
                <a:close/>
                <a:moveTo>
                  <a:pt x="10819" y="5598"/>
                </a:moveTo>
                <a:cubicBezTo>
                  <a:pt x="11223" y="5598"/>
                  <a:pt x="11551" y="5819"/>
                  <a:pt x="11551" y="6091"/>
                </a:cubicBezTo>
                <a:cubicBezTo>
                  <a:pt x="11551" y="6364"/>
                  <a:pt x="11223" y="6584"/>
                  <a:pt x="10819" y="6584"/>
                </a:cubicBezTo>
                <a:cubicBezTo>
                  <a:pt x="10414" y="6584"/>
                  <a:pt x="10084" y="6364"/>
                  <a:pt x="10084" y="6091"/>
                </a:cubicBezTo>
                <a:cubicBezTo>
                  <a:pt x="10084" y="5819"/>
                  <a:pt x="10414" y="5598"/>
                  <a:pt x="10819" y="5598"/>
                </a:cubicBezTo>
                <a:close/>
                <a:moveTo>
                  <a:pt x="16068" y="10691"/>
                </a:moveTo>
                <a:lnTo>
                  <a:pt x="10800" y="13872"/>
                </a:lnTo>
                <a:lnTo>
                  <a:pt x="5535" y="10694"/>
                </a:lnTo>
                <a:cubicBezTo>
                  <a:pt x="4861" y="12240"/>
                  <a:pt x="4431" y="14116"/>
                  <a:pt x="4188" y="16122"/>
                </a:cubicBezTo>
                <a:cubicBezTo>
                  <a:pt x="6908" y="16652"/>
                  <a:pt x="9240" y="18095"/>
                  <a:pt x="10748" y="20074"/>
                </a:cubicBezTo>
                <a:cubicBezTo>
                  <a:pt x="12275" y="18069"/>
                  <a:pt x="14648" y="16613"/>
                  <a:pt x="17413" y="16101"/>
                </a:cubicBezTo>
                <a:cubicBezTo>
                  <a:pt x="17170" y="14102"/>
                  <a:pt x="16740" y="12232"/>
                  <a:pt x="16068" y="10691"/>
                </a:cubicBezTo>
                <a:close/>
              </a:path>
            </a:pathLst>
          </a:custGeom>
          <a:solidFill>
            <a:srgbClr val="4B4A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87" name="Buchstapel"/>
          <p:cNvSpPr/>
          <p:nvPr/>
        </p:nvSpPr>
        <p:spPr>
          <a:xfrm>
            <a:off x="19191918" y="6691853"/>
            <a:ext cx="1993906" cy="1806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69" y="0"/>
                </a:moveTo>
                <a:cubicBezTo>
                  <a:pt x="3275" y="0"/>
                  <a:pt x="1896" y="1522"/>
                  <a:pt x="1896" y="3392"/>
                </a:cubicBezTo>
                <a:cubicBezTo>
                  <a:pt x="1896" y="5262"/>
                  <a:pt x="3275" y="6783"/>
                  <a:pt x="4969" y="6783"/>
                </a:cubicBezTo>
                <a:lnTo>
                  <a:pt x="21600" y="6783"/>
                </a:lnTo>
                <a:lnTo>
                  <a:pt x="21600" y="5757"/>
                </a:lnTo>
                <a:lnTo>
                  <a:pt x="4969" y="5757"/>
                </a:lnTo>
                <a:cubicBezTo>
                  <a:pt x="3788" y="5757"/>
                  <a:pt x="2827" y="4696"/>
                  <a:pt x="2827" y="3392"/>
                </a:cubicBezTo>
                <a:cubicBezTo>
                  <a:pt x="2827" y="2087"/>
                  <a:pt x="3788" y="1026"/>
                  <a:pt x="4969" y="1026"/>
                </a:cubicBezTo>
                <a:lnTo>
                  <a:pt x="21600" y="1026"/>
                </a:lnTo>
                <a:lnTo>
                  <a:pt x="21600" y="0"/>
                </a:lnTo>
                <a:lnTo>
                  <a:pt x="4969" y="0"/>
                </a:lnTo>
                <a:close/>
                <a:moveTo>
                  <a:pt x="4969" y="1852"/>
                </a:moveTo>
                <a:lnTo>
                  <a:pt x="4969" y="2269"/>
                </a:lnTo>
                <a:lnTo>
                  <a:pt x="20792" y="2269"/>
                </a:lnTo>
                <a:cubicBezTo>
                  <a:pt x="20843" y="2123"/>
                  <a:pt x="20903" y="1984"/>
                  <a:pt x="20972" y="1852"/>
                </a:cubicBezTo>
                <a:lnTo>
                  <a:pt x="4969" y="1852"/>
                </a:lnTo>
                <a:close/>
                <a:moveTo>
                  <a:pt x="4969" y="3215"/>
                </a:moveTo>
                <a:lnTo>
                  <a:pt x="4969" y="3632"/>
                </a:lnTo>
                <a:lnTo>
                  <a:pt x="20613" y="3632"/>
                </a:lnTo>
                <a:cubicBezTo>
                  <a:pt x="20608" y="3553"/>
                  <a:pt x="20605" y="3472"/>
                  <a:pt x="20605" y="3392"/>
                </a:cubicBezTo>
                <a:cubicBezTo>
                  <a:pt x="20605" y="3332"/>
                  <a:pt x="20607" y="3273"/>
                  <a:pt x="20610" y="3215"/>
                </a:cubicBezTo>
                <a:lnTo>
                  <a:pt x="4969" y="3215"/>
                </a:lnTo>
                <a:close/>
                <a:moveTo>
                  <a:pt x="4969" y="4575"/>
                </a:moveTo>
                <a:lnTo>
                  <a:pt x="4969" y="4992"/>
                </a:lnTo>
                <a:lnTo>
                  <a:pt x="21006" y="4992"/>
                </a:lnTo>
                <a:cubicBezTo>
                  <a:pt x="20933" y="4861"/>
                  <a:pt x="20869" y="4722"/>
                  <a:pt x="20814" y="4575"/>
                </a:cubicBezTo>
                <a:lnTo>
                  <a:pt x="4969" y="4575"/>
                </a:lnTo>
                <a:close/>
                <a:moveTo>
                  <a:pt x="1447" y="7349"/>
                </a:moveTo>
                <a:cubicBezTo>
                  <a:pt x="649" y="7349"/>
                  <a:pt x="0" y="8067"/>
                  <a:pt x="0" y="8948"/>
                </a:cubicBezTo>
                <a:lnTo>
                  <a:pt x="0" y="12535"/>
                </a:lnTo>
                <a:cubicBezTo>
                  <a:pt x="0" y="13416"/>
                  <a:pt x="649" y="14132"/>
                  <a:pt x="1447" y="14132"/>
                </a:cubicBezTo>
                <a:lnTo>
                  <a:pt x="1849" y="14132"/>
                </a:lnTo>
                <a:cubicBezTo>
                  <a:pt x="2061" y="14132"/>
                  <a:pt x="2248" y="14009"/>
                  <a:pt x="2355" y="13825"/>
                </a:cubicBezTo>
                <a:lnTo>
                  <a:pt x="2537" y="13825"/>
                </a:lnTo>
                <a:cubicBezTo>
                  <a:pt x="2644" y="14009"/>
                  <a:pt x="2831" y="14132"/>
                  <a:pt x="3043" y="14132"/>
                </a:cubicBezTo>
                <a:lnTo>
                  <a:pt x="19539" y="14132"/>
                </a:lnTo>
                <a:lnTo>
                  <a:pt x="19539" y="13106"/>
                </a:lnTo>
                <a:lnTo>
                  <a:pt x="3279" y="13106"/>
                </a:lnTo>
                <a:cubicBezTo>
                  <a:pt x="3173" y="12922"/>
                  <a:pt x="2986" y="12799"/>
                  <a:pt x="2773" y="12799"/>
                </a:cubicBezTo>
                <a:lnTo>
                  <a:pt x="2119" y="12799"/>
                </a:lnTo>
                <a:cubicBezTo>
                  <a:pt x="1906" y="12799"/>
                  <a:pt x="1719" y="12922"/>
                  <a:pt x="1613" y="13106"/>
                </a:cubicBezTo>
                <a:lnTo>
                  <a:pt x="1447" y="13106"/>
                </a:lnTo>
                <a:cubicBezTo>
                  <a:pt x="1161" y="13106"/>
                  <a:pt x="929" y="12850"/>
                  <a:pt x="929" y="12535"/>
                </a:cubicBezTo>
                <a:lnTo>
                  <a:pt x="929" y="8948"/>
                </a:lnTo>
                <a:cubicBezTo>
                  <a:pt x="929" y="8632"/>
                  <a:pt x="1161" y="8375"/>
                  <a:pt x="1447" y="8375"/>
                </a:cubicBezTo>
                <a:lnTo>
                  <a:pt x="1618" y="8375"/>
                </a:lnTo>
                <a:cubicBezTo>
                  <a:pt x="1725" y="8554"/>
                  <a:pt x="1910" y="8672"/>
                  <a:pt x="2119" y="8672"/>
                </a:cubicBezTo>
                <a:lnTo>
                  <a:pt x="2773" y="8672"/>
                </a:lnTo>
                <a:cubicBezTo>
                  <a:pt x="2982" y="8672"/>
                  <a:pt x="3167" y="8554"/>
                  <a:pt x="3274" y="8375"/>
                </a:cubicBezTo>
                <a:lnTo>
                  <a:pt x="19539" y="8375"/>
                </a:lnTo>
                <a:lnTo>
                  <a:pt x="19539" y="7349"/>
                </a:lnTo>
                <a:lnTo>
                  <a:pt x="3043" y="7349"/>
                </a:lnTo>
                <a:cubicBezTo>
                  <a:pt x="2834" y="7349"/>
                  <a:pt x="2649" y="7467"/>
                  <a:pt x="2542" y="7647"/>
                </a:cubicBezTo>
                <a:lnTo>
                  <a:pt x="2350" y="7647"/>
                </a:lnTo>
                <a:cubicBezTo>
                  <a:pt x="2242" y="7467"/>
                  <a:pt x="2058" y="7349"/>
                  <a:pt x="1849" y="7349"/>
                </a:cubicBezTo>
                <a:lnTo>
                  <a:pt x="1447" y="7349"/>
                </a:lnTo>
                <a:close/>
                <a:moveTo>
                  <a:pt x="3264" y="9173"/>
                </a:moveTo>
                <a:lnTo>
                  <a:pt x="3264" y="9590"/>
                </a:lnTo>
                <a:lnTo>
                  <a:pt x="19087" y="9590"/>
                </a:lnTo>
                <a:cubicBezTo>
                  <a:pt x="19138" y="9444"/>
                  <a:pt x="19198" y="9305"/>
                  <a:pt x="19267" y="9173"/>
                </a:cubicBezTo>
                <a:lnTo>
                  <a:pt x="3264" y="9173"/>
                </a:lnTo>
                <a:close/>
                <a:moveTo>
                  <a:pt x="3264" y="10534"/>
                </a:moveTo>
                <a:lnTo>
                  <a:pt x="3264" y="10951"/>
                </a:lnTo>
                <a:lnTo>
                  <a:pt x="18908" y="10951"/>
                </a:lnTo>
                <a:cubicBezTo>
                  <a:pt x="18902" y="10872"/>
                  <a:pt x="18899" y="10791"/>
                  <a:pt x="18899" y="10711"/>
                </a:cubicBezTo>
                <a:cubicBezTo>
                  <a:pt x="18899" y="10651"/>
                  <a:pt x="18901" y="10593"/>
                  <a:pt x="18904" y="10534"/>
                </a:cubicBezTo>
                <a:lnTo>
                  <a:pt x="3264" y="10534"/>
                </a:lnTo>
                <a:close/>
                <a:moveTo>
                  <a:pt x="3264" y="11896"/>
                </a:moveTo>
                <a:lnTo>
                  <a:pt x="3264" y="12313"/>
                </a:lnTo>
                <a:lnTo>
                  <a:pt x="19301" y="12313"/>
                </a:lnTo>
                <a:cubicBezTo>
                  <a:pt x="19227" y="12182"/>
                  <a:pt x="19163" y="12043"/>
                  <a:pt x="19109" y="11896"/>
                </a:cubicBezTo>
                <a:lnTo>
                  <a:pt x="3264" y="11896"/>
                </a:lnTo>
                <a:close/>
                <a:moveTo>
                  <a:pt x="4969" y="14817"/>
                </a:moveTo>
                <a:cubicBezTo>
                  <a:pt x="3275" y="14817"/>
                  <a:pt x="1896" y="16339"/>
                  <a:pt x="1896" y="18208"/>
                </a:cubicBezTo>
                <a:cubicBezTo>
                  <a:pt x="1896" y="20078"/>
                  <a:pt x="3275" y="21600"/>
                  <a:pt x="4969" y="21600"/>
                </a:cubicBezTo>
                <a:lnTo>
                  <a:pt x="21600" y="21600"/>
                </a:lnTo>
                <a:lnTo>
                  <a:pt x="21600" y="20574"/>
                </a:lnTo>
                <a:lnTo>
                  <a:pt x="4969" y="20574"/>
                </a:lnTo>
                <a:cubicBezTo>
                  <a:pt x="3788" y="20574"/>
                  <a:pt x="2827" y="19513"/>
                  <a:pt x="2827" y="18208"/>
                </a:cubicBezTo>
                <a:cubicBezTo>
                  <a:pt x="2827" y="16904"/>
                  <a:pt x="3788" y="15843"/>
                  <a:pt x="4969" y="15843"/>
                </a:cubicBezTo>
                <a:lnTo>
                  <a:pt x="21600" y="15843"/>
                </a:lnTo>
                <a:lnTo>
                  <a:pt x="21600" y="14817"/>
                </a:lnTo>
                <a:lnTo>
                  <a:pt x="4969" y="14817"/>
                </a:lnTo>
                <a:close/>
                <a:moveTo>
                  <a:pt x="4969" y="16669"/>
                </a:moveTo>
                <a:lnTo>
                  <a:pt x="4969" y="17086"/>
                </a:lnTo>
                <a:lnTo>
                  <a:pt x="20792" y="17086"/>
                </a:lnTo>
                <a:cubicBezTo>
                  <a:pt x="20843" y="16940"/>
                  <a:pt x="20903" y="16800"/>
                  <a:pt x="20972" y="16669"/>
                </a:cubicBezTo>
                <a:lnTo>
                  <a:pt x="4969" y="16669"/>
                </a:lnTo>
                <a:close/>
                <a:moveTo>
                  <a:pt x="4969" y="18030"/>
                </a:moveTo>
                <a:lnTo>
                  <a:pt x="4969" y="18447"/>
                </a:lnTo>
                <a:lnTo>
                  <a:pt x="20613" y="18447"/>
                </a:lnTo>
                <a:cubicBezTo>
                  <a:pt x="20608" y="18368"/>
                  <a:pt x="20605" y="18289"/>
                  <a:pt x="20605" y="18208"/>
                </a:cubicBezTo>
                <a:cubicBezTo>
                  <a:pt x="20605" y="18149"/>
                  <a:pt x="20607" y="18089"/>
                  <a:pt x="20610" y="18030"/>
                </a:cubicBezTo>
                <a:lnTo>
                  <a:pt x="4969" y="18030"/>
                </a:lnTo>
                <a:close/>
                <a:moveTo>
                  <a:pt x="4969" y="19392"/>
                </a:moveTo>
                <a:lnTo>
                  <a:pt x="4969" y="19809"/>
                </a:lnTo>
                <a:lnTo>
                  <a:pt x="21006" y="19809"/>
                </a:lnTo>
                <a:cubicBezTo>
                  <a:pt x="20933" y="19678"/>
                  <a:pt x="20869" y="19539"/>
                  <a:pt x="20814" y="19392"/>
                </a:cubicBezTo>
                <a:lnTo>
                  <a:pt x="4969" y="19392"/>
                </a:lnTo>
                <a:close/>
              </a:path>
            </a:pathLst>
          </a:custGeom>
          <a:solidFill>
            <a:srgbClr val="4B4A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eboren  13.05.1916…"/>
          <p:cNvSpPr txBox="1"/>
          <p:nvPr>
            <p:ph type="body" sz="quarter" idx="1"/>
          </p:nvPr>
        </p:nvSpPr>
        <p:spPr>
          <a:xfrm>
            <a:off x="778950" y="5833261"/>
            <a:ext cx="9271001" cy="4568826"/>
          </a:xfrm>
          <a:prstGeom prst="rect">
            <a:avLst/>
          </a:prstGeom>
        </p:spPr>
        <p:txBody>
          <a:bodyPr/>
          <a:lstStyle/>
          <a:p>
            <a:pPr marL="347472" indent="-347472" defTabSz="914400">
              <a:spcBef>
                <a:spcPts val="1700"/>
              </a:spcBef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24000" algn="l"/>
                <a:tab pos="1790700" algn="l"/>
                <a:tab pos="2044700" algn="l"/>
                <a:tab pos="2298700" algn="l"/>
                <a:tab pos="2552700" algn="l"/>
                <a:tab pos="2806700" algn="l"/>
                <a:tab pos="3060700" algn="l"/>
              </a:tabLst>
              <a:defRPr sz="2592"/>
            </a:pPr>
            <a:r>
              <a:t>Geboren  13.05.1916</a:t>
            </a:r>
          </a:p>
          <a:p>
            <a:pPr marL="347472" indent="-347472" defTabSz="914400">
              <a:spcBef>
                <a:spcPts val="1700"/>
              </a:spcBef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24000" algn="l"/>
                <a:tab pos="1790700" algn="l"/>
                <a:tab pos="2044700" algn="l"/>
                <a:tab pos="2298700" algn="l"/>
                <a:tab pos="2552700" algn="l"/>
                <a:tab pos="2806700" algn="l"/>
                <a:tab pos="3060700" algn="l"/>
              </a:tabLst>
              <a:defRPr sz="2592"/>
            </a:pPr>
            <a:r>
              <a:t>Gestorben 18.05.2017</a:t>
            </a:r>
          </a:p>
          <a:p>
            <a:pPr marL="347472" indent="-347472" defTabSz="914400">
              <a:spcBef>
                <a:spcPts val="1700"/>
              </a:spcBef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24000" algn="l"/>
                <a:tab pos="1790700" algn="l"/>
                <a:tab pos="2044700" algn="l"/>
                <a:tab pos="2298700" algn="l"/>
                <a:tab pos="2552700" algn="l"/>
                <a:tab pos="2806700" algn="l"/>
                <a:tab pos="3060700" algn="l"/>
              </a:tabLst>
              <a:defRPr sz="2592"/>
            </a:pPr>
            <a:r>
              <a:t>Californischer Architekt </a:t>
            </a:r>
          </a:p>
          <a:p>
            <a:pPr marL="347472" indent="-347472" defTabSz="914400">
              <a:spcBef>
                <a:spcPts val="1700"/>
              </a:spcBef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24000" algn="l"/>
                <a:tab pos="1790700" algn="l"/>
                <a:tab pos="2044700" algn="l"/>
                <a:tab pos="2298700" algn="l"/>
                <a:tab pos="2552700" algn="l"/>
                <a:tab pos="2806700" algn="l"/>
                <a:tab pos="3060700" algn="l"/>
              </a:tabLst>
              <a:defRPr sz="2592"/>
            </a:pPr>
            <a:r>
              <a:t>Arbeitete 44Jahre an dem „Venus Projekt"</a:t>
            </a:r>
          </a:p>
          <a:p>
            <a:pPr marL="347472" indent="-347472" defTabSz="914400">
              <a:spcBef>
                <a:spcPts val="1700"/>
              </a:spcBef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24000" algn="l"/>
                <a:tab pos="1790700" algn="l"/>
                <a:tab pos="2044700" algn="l"/>
                <a:tab pos="2298700" algn="l"/>
                <a:tab pos="2552700" algn="l"/>
                <a:tab pos="2806700" algn="l"/>
                <a:tab pos="3060700" algn="l"/>
              </a:tabLst>
              <a:defRPr sz="2592"/>
            </a:pPr>
            <a:r>
              <a:t>Zwei Ehen</a:t>
            </a:r>
          </a:p>
          <a:p>
            <a:pPr marL="347472" indent="-347472" defTabSz="914400">
              <a:spcBef>
                <a:spcPts val="1700"/>
              </a:spcBef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24000" algn="l"/>
                <a:tab pos="1790700" algn="l"/>
                <a:tab pos="2044700" algn="l"/>
                <a:tab pos="2298700" algn="l"/>
                <a:tab pos="2552700" algn="l"/>
                <a:tab pos="2806700" algn="l"/>
                <a:tab pos="3060700" algn="l"/>
              </a:tabLst>
              <a:defRPr sz="2592"/>
            </a:pPr>
            <a:r>
              <a:t>Zwei Kinder –&gt; Richard und Bambi</a:t>
            </a:r>
          </a:p>
          <a:p>
            <a:pPr marL="347472" indent="-347472" defTabSz="914400">
              <a:spcBef>
                <a:spcPts val="1700"/>
              </a:spcBef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24000" algn="l"/>
                <a:tab pos="1790700" algn="l"/>
                <a:tab pos="2044700" algn="l"/>
                <a:tab pos="2298700" algn="l"/>
                <a:tab pos="2552700" algn="l"/>
                <a:tab pos="2806700" algn="l"/>
                <a:tab pos="3060700" algn="l"/>
              </a:tabLst>
              <a:defRPr sz="2592"/>
            </a:pPr>
            <a:r>
              <a:t>Wollte Weltordnung verbessern und Menschen helfen </a:t>
            </a:r>
          </a:p>
          <a:p>
            <a:pPr marL="347472" indent="-347472" defTabSz="914400">
              <a:spcBef>
                <a:spcPts val="1700"/>
              </a:spcBef>
              <a:tabLst>
                <a:tab pos="254000" algn="l"/>
                <a:tab pos="508000" algn="l"/>
                <a:tab pos="762000" algn="l"/>
                <a:tab pos="1016000" algn="l"/>
                <a:tab pos="1270000" algn="l"/>
                <a:tab pos="1524000" algn="l"/>
                <a:tab pos="1790700" algn="l"/>
                <a:tab pos="2044700" algn="l"/>
                <a:tab pos="2298700" algn="l"/>
                <a:tab pos="2552700" algn="l"/>
                <a:tab pos="2806700" algn="l"/>
                <a:tab pos="3060700" algn="l"/>
              </a:tabLst>
              <a:defRPr sz="2592"/>
            </a:pPr>
            <a:r>
              <a:t>Lebte in Florida </a:t>
            </a:r>
          </a:p>
        </p:txBody>
      </p:sp>
      <p:pic>
        <p:nvPicPr>
          <p:cNvPr id="190" name="IMG_0940.jpeg" descr="IMG_0940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5078" t="0" r="28157" b="0"/>
          <a:stretch>
            <a:fillRect/>
          </a:stretch>
        </p:blipFill>
        <p:spPr>
          <a:xfrm>
            <a:off x="12184141" y="-1"/>
            <a:ext cx="12217400" cy="13716001"/>
          </a:xfrm>
          <a:prstGeom prst="rect">
            <a:avLst/>
          </a:prstGeom>
        </p:spPr>
      </p:pic>
      <p:sp>
        <p:nvSpPr>
          <p:cNvPr id="191" name="Jacque Fresco"/>
          <p:cNvSpPr txBox="1"/>
          <p:nvPr>
            <p:ph type="title"/>
          </p:nvPr>
        </p:nvSpPr>
        <p:spPr>
          <a:xfrm>
            <a:off x="778950" y="2708820"/>
            <a:ext cx="9271001" cy="2540001"/>
          </a:xfrm>
          <a:prstGeom prst="rect">
            <a:avLst/>
          </a:prstGeom>
        </p:spPr>
        <p:txBody>
          <a:bodyPr/>
          <a:lstStyle/>
          <a:p>
            <a:pPr/>
            <a:r>
              <a:t>Jacque Fresco</a:t>
            </a:r>
          </a:p>
        </p:txBody>
      </p:sp>
      <p:grpSp>
        <p:nvGrpSpPr>
          <p:cNvPr id="212" name="Zeichnung"/>
          <p:cNvGrpSpPr/>
          <p:nvPr/>
        </p:nvGrpSpPr>
        <p:grpSpPr>
          <a:xfrm>
            <a:off x="807325" y="3799497"/>
            <a:ext cx="6722079" cy="326983"/>
            <a:chOff x="-57150" y="-57149"/>
            <a:chExt cx="6722078" cy="326982"/>
          </a:xfrm>
        </p:grpSpPr>
        <p:pic>
          <p:nvPicPr>
            <p:cNvPr id="192" name="Linie Form" descr="Linie Form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9598" y="-435"/>
              <a:ext cx="1555383" cy="183763"/>
            </a:xfrm>
            <a:prstGeom prst="rect">
              <a:avLst/>
            </a:prstGeom>
            <a:effectLst/>
          </p:spPr>
        </p:pic>
        <p:pic>
          <p:nvPicPr>
            <p:cNvPr id="194" name="Linie Form" descr="Linie Form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56103" y="-57150"/>
              <a:ext cx="4652110" cy="212741"/>
            </a:xfrm>
            <a:prstGeom prst="rect">
              <a:avLst/>
            </a:prstGeom>
            <a:effectLst/>
          </p:spPr>
        </p:pic>
        <p:pic>
          <p:nvPicPr>
            <p:cNvPr id="196" name="Linie Linie" descr="Linie Lini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57150" y="13744"/>
              <a:ext cx="228600" cy="114301"/>
            </a:xfrm>
            <a:prstGeom prst="rect">
              <a:avLst/>
            </a:prstGeom>
            <a:effectLst/>
          </p:spPr>
        </p:pic>
        <p:pic>
          <p:nvPicPr>
            <p:cNvPr id="198" name="Linie Form" descr="Linie Form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1040" y="84638"/>
              <a:ext cx="638918" cy="128480"/>
            </a:xfrm>
            <a:prstGeom prst="rect">
              <a:avLst/>
            </a:prstGeom>
            <a:effectLst/>
          </p:spPr>
        </p:pic>
        <p:pic>
          <p:nvPicPr>
            <p:cNvPr id="200" name="Linie Form" descr="Linie Form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1788" y="84638"/>
              <a:ext cx="1702332" cy="185195"/>
            </a:xfrm>
            <a:prstGeom prst="rect">
              <a:avLst/>
            </a:prstGeom>
            <a:effectLst/>
          </p:spPr>
        </p:pic>
        <p:pic>
          <p:nvPicPr>
            <p:cNvPr id="202" name="Linie Form" descr="Linie Form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28323" y="70459"/>
              <a:ext cx="4736606" cy="184605"/>
            </a:xfrm>
            <a:prstGeom prst="rect">
              <a:avLst/>
            </a:prstGeom>
            <a:effectLst/>
          </p:spPr>
        </p:pic>
        <p:pic>
          <p:nvPicPr>
            <p:cNvPr id="204" name="Linie Form" descr="Linie Form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558108" y="70459"/>
              <a:ext cx="1035926" cy="171016"/>
            </a:xfrm>
            <a:prstGeom prst="rect">
              <a:avLst/>
            </a:prstGeom>
            <a:effectLst/>
          </p:spPr>
        </p:pic>
        <p:pic>
          <p:nvPicPr>
            <p:cNvPr id="206" name="Linie Form" descr="Linie Form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378211" y="13744"/>
              <a:ext cx="4122032" cy="241910"/>
            </a:xfrm>
            <a:prstGeom prst="rect">
              <a:avLst/>
            </a:prstGeom>
            <a:effectLst/>
          </p:spPr>
        </p:pic>
        <p:pic>
          <p:nvPicPr>
            <p:cNvPr id="208" name="Linie Form" descr="Linie Form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157939" y="84638"/>
              <a:ext cx="601108" cy="169966"/>
            </a:xfrm>
            <a:prstGeom prst="rect">
              <a:avLst/>
            </a:prstGeom>
            <a:effectLst/>
          </p:spPr>
        </p:pic>
        <p:pic>
          <p:nvPicPr>
            <p:cNvPr id="210" name="Linie Form" descr="Linie Form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04973" y="84638"/>
              <a:ext cx="1426464" cy="15683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Worterklärungen"/>
          <p:cNvSpPr txBox="1"/>
          <p:nvPr>
            <p:ph type="title"/>
          </p:nvPr>
        </p:nvSpPr>
        <p:spPr>
          <a:xfrm>
            <a:off x="1471980" y="1723699"/>
            <a:ext cx="20929601" cy="2540001"/>
          </a:xfrm>
          <a:prstGeom prst="rect">
            <a:avLst/>
          </a:prstGeom>
        </p:spPr>
        <p:txBody>
          <a:bodyPr/>
          <a:lstStyle/>
          <a:p>
            <a:pPr/>
            <a:r>
              <a:t>Worterklärungen</a:t>
            </a:r>
          </a:p>
        </p:txBody>
      </p:sp>
      <p:sp>
        <p:nvSpPr>
          <p:cNvPr id="215" name="Utopie –&gt; idealisierte (Wunsch)Vorstellung etwas nicht existenten…"/>
          <p:cNvSpPr txBox="1"/>
          <p:nvPr>
            <p:ph type="body" sz="quarter" idx="4294967295"/>
          </p:nvPr>
        </p:nvSpPr>
        <p:spPr>
          <a:xfrm>
            <a:off x="1629681" y="5634757"/>
            <a:ext cx="9271001" cy="4568826"/>
          </a:xfrm>
          <a:prstGeom prst="rect">
            <a:avLst/>
          </a:prstGeom>
        </p:spPr>
        <p:txBody>
          <a:bodyPr/>
          <a:lstStyle/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Utopie –&gt; idealisierte (Wunsch)Vorstellung etwas nicht existenten</a:t>
            </a:r>
          </a:p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Sozioökonomisch –&gt; wissenschaftliches Handeln mit sozialem Zusammenhang zu gesellschaftlichen, politischen, demographischen und ökologischen Aspekten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Wohlstand für alle…"/>
          <p:cNvSpPr txBox="1"/>
          <p:nvPr>
            <p:ph type="body" sz="quarter" idx="1"/>
          </p:nvPr>
        </p:nvSpPr>
        <p:spPr>
          <a:xfrm>
            <a:off x="13690663" y="4403097"/>
            <a:ext cx="9271001" cy="6879979"/>
          </a:xfrm>
          <a:prstGeom prst="rect">
            <a:avLst/>
          </a:prstGeom>
        </p:spPr>
        <p:txBody>
          <a:bodyPr/>
          <a:lstStyle/>
          <a:p>
            <a:pPr marL="463295" indent="-463295" defTabSz="914400">
              <a:spcBef>
                <a:spcPts val="2300"/>
              </a:spcBef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3455"/>
            </a:pPr>
            <a:r>
              <a:t>Wohlstand für alle</a:t>
            </a:r>
          </a:p>
          <a:p>
            <a:pPr marL="463295" indent="-463295" defTabSz="914400">
              <a:spcBef>
                <a:spcPts val="2300"/>
              </a:spcBef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3455"/>
            </a:pPr>
            <a:r>
              <a:t>Ausweg aus Wirtschafts- und Finanz-Krisen</a:t>
            </a:r>
          </a:p>
          <a:p>
            <a:pPr marL="463295" indent="-463295" defTabSz="914400">
              <a:spcBef>
                <a:spcPts val="2300"/>
              </a:spcBef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3455"/>
            </a:pPr>
            <a:r>
              <a:t>Keine Armut</a:t>
            </a:r>
          </a:p>
          <a:p>
            <a:pPr marL="463295" indent="-463295" defTabSz="914400">
              <a:spcBef>
                <a:spcPts val="2300"/>
              </a:spcBef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3455"/>
            </a:pPr>
            <a:r>
              <a:t>Keine Arbeitslosigkeit </a:t>
            </a:r>
          </a:p>
          <a:p>
            <a:pPr marL="463295" indent="-463295" defTabSz="914400">
              <a:spcBef>
                <a:spcPts val="2300"/>
              </a:spcBef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3455"/>
            </a:pPr>
            <a:r>
              <a:t>Beseitigung der Umweltkrisen</a:t>
            </a:r>
          </a:p>
          <a:p>
            <a:pPr marL="463295" indent="-463295" defTabSz="914400">
              <a:spcBef>
                <a:spcPts val="2300"/>
              </a:spcBef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3455"/>
            </a:pPr>
            <a:r>
              <a:t>Sozialen Wandel</a:t>
            </a:r>
          </a:p>
          <a:p>
            <a:pPr marL="463295" indent="-463295" defTabSz="914400">
              <a:spcBef>
                <a:spcPts val="2300"/>
              </a:spcBef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3455"/>
            </a:pPr>
            <a:r>
              <a:t>Kein Krieg, sondern Frieden</a:t>
            </a:r>
          </a:p>
          <a:p>
            <a:pPr marL="463295" indent="-463295" defTabSz="914400">
              <a:spcBef>
                <a:spcPts val="2300"/>
              </a:spcBef>
              <a:tabLst>
                <a:tab pos="330200" algn="l"/>
                <a:tab pos="673100" algn="l"/>
                <a:tab pos="1016000" algn="l"/>
                <a:tab pos="1358900" algn="l"/>
                <a:tab pos="1701800" algn="l"/>
                <a:tab pos="2044700" algn="l"/>
                <a:tab pos="2387600" algn="l"/>
                <a:tab pos="2730500" algn="l"/>
                <a:tab pos="3060700" algn="l"/>
                <a:tab pos="3403600" algn="l"/>
                <a:tab pos="3746500" algn="l"/>
                <a:tab pos="4089400" algn="l"/>
              </a:tabLst>
              <a:defRPr sz="3455"/>
            </a:pPr>
            <a:r>
              <a:t>Berücksichtigung von Mensch, Technik, Natur und Tieren</a:t>
            </a:r>
          </a:p>
        </p:txBody>
      </p:sp>
      <p:sp>
        <p:nvSpPr>
          <p:cNvPr id="218" name="Die Ziele"/>
          <p:cNvSpPr txBox="1"/>
          <p:nvPr>
            <p:ph type="title"/>
          </p:nvPr>
        </p:nvSpPr>
        <p:spPr>
          <a:xfrm>
            <a:off x="13657341" y="2239014"/>
            <a:ext cx="9271001" cy="2540001"/>
          </a:xfrm>
          <a:prstGeom prst="rect">
            <a:avLst/>
          </a:prstGeom>
        </p:spPr>
        <p:txBody>
          <a:bodyPr/>
          <a:lstStyle/>
          <a:p>
            <a:pPr/>
            <a:r>
              <a:t>Die Ziele</a:t>
            </a:r>
          </a:p>
        </p:txBody>
      </p:sp>
      <p:pic>
        <p:nvPicPr>
          <p:cNvPr id="219" name="IMG_0932.png" descr="IMG_0932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36635" y="2325331"/>
            <a:ext cx="12220197" cy="849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Zeichnung"/>
          <p:cNvSpPr/>
          <p:nvPr/>
        </p:nvSpPr>
        <p:spPr>
          <a:xfrm>
            <a:off x="13710947" y="3692945"/>
            <a:ext cx="9230432" cy="71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02" fill="norm" stroke="1" extrusionOk="0">
                <a:moveTo>
                  <a:pt x="0" y="10309"/>
                </a:moveTo>
                <a:cubicBezTo>
                  <a:pt x="221" y="13009"/>
                  <a:pt x="442" y="15709"/>
                  <a:pt x="691" y="17734"/>
                </a:cubicBezTo>
                <a:cubicBezTo>
                  <a:pt x="940" y="19759"/>
                  <a:pt x="1217" y="21109"/>
                  <a:pt x="1471" y="19759"/>
                </a:cubicBezTo>
                <a:cubicBezTo>
                  <a:pt x="1725" y="18409"/>
                  <a:pt x="1958" y="14359"/>
                  <a:pt x="2267" y="12334"/>
                </a:cubicBezTo>
                <a:cubicBezTo>
                  <a:pt x="2577" y="10309"/>
                  <a:pt x="2964" y="10309"/>
                  <a:pt x="3296" y="10984"/>
                </a:cubicBezTo>
                <a:cubicBezTo>
                  <a:pt x="3628" y="11659"/>
                  <a:pt x="3904" y="13009"/>
                  <a:pt x="4181" y="13009"/>
                </a:cubicBezTo>
                <a:cubicBezTo>
                  <a:pt x="4457" y="13009"/>
                  <a:pt x="4734" y="11659"/>
                  <a:pt x="5010" y="10984"/>
                </a:cubicBezTo>
                <a:cubicBezTo>
                  <a:pt x="5287" y="10309"/>
                  <a:pt x="5563" y="10309"/>
                  <a:pt x="5867" y="10984"/>
                </a:cubicBezTo>
                <a:cubicBezTo>
                  <a:pt x="6171" y="11659"/>
                  <a:pt x="6503" y="13009"/>
                  <a:pt x="6807" y="13009"/>
                </a:cubicBezTo>
                <a:cubicBezTo>
                  <a:pt x="7112" y="13009"/>
                  <a:pt x="7388" y="11659"/>
                  <a:pt x="7642" y="11659"/>
                </a:cubicBezTo>
                <a:cubicBezTo>
                  <a:pt x="7897" y="11659"/>
                  <a:pt x="8129" y="13009"/>
                  <a:pt x="8356" y="14359"/>
                </a:cubicBezTo>
                <a:cubicBezTo>
                  <a:pt x="8582" y="15709"/>
                  <a:pt x="8804" y="17059"/>
                  <a:pt x="9025" y="16384"/>
                </a:cubicBezTo>
                <a:cubicBezTo>
                  <a:pt x="9246" y="15709"/>
                  <a:pt x="9467" y="13009"/>
                  <a:pt x="9688" y="10984"/>
                </a:cubicBezTo>
                <a:cubicBezTo>
                  <a:pt x="9910" y="8959"/>
                  <a:pt x="10131" y="7609"/>
                  <a:pt x="10352" y="6259"/>
                </a:cubicBezTo>
                <a:cubicBezTo>
                  <a:pt x="10573" y="4909"/>
                  <a:pt x="10794" y="3559"/>
                  <a:pt x="11049" y="3559"/>
                </a:cubicBezTo>
                <a:cubicBezTo>
                  <a:pt x="11303" y="3559"/>
                  <a:pt x="11591" y="4909"/>
                  <a:pt x="11961" y="5584"/>
                </a:cubicBezTo>
                <a:cubicBezTo>
                  <a:pt x="12332" y="6259"/>
                  <a:pt x="12785" y="6259"/>
                  <a:pt x="13123" y="5584"/>
                </a:cubicBezTo>
                <a:cubicBezTo>
                  <a:pt x="13460" y="4909"/>
                  <a:pt x="13681" y="3559"/>
                  <a:pt x="14013" y="2884"/>
                </a:cubicBezTo>
                <a:cubicBezTo>
                  <a:pt x="14345" y="2209"/>
                  <a:pt x="14787" y="2209"/>
                  <a:pt x="15180" y="2209"/>
                </a:cubicBezTo>
                <a:cubicBezTo>
                  <a:pt x="15572" y="2209"/>
                  <a:pt x="15915" y="2209"/>
                  <a:pt x="16225" y="1534"/>
                </a:cubicBezTo>
                <a:cubicBezTo>
                  <a:pt x="16535" y="859"/>
                  <a:pt x="16811" y="-491"/>
                  <a:pt x="17060" y="184"/>
                </a:cubicBezTo>
                <a:cubicBezTo>
                  <a:pt x="17309" y="859"/>
                  <a:pt x="17530" y="3559"/>
                  <a:pt x="17801" y="4909"/>
                </a:cubicBezTo>
                <a:cubicBezTo>
                  <a:pt x="18072" y="6259"/>
                  <a:pt x="18393" y="6259"/>
                  <a:pt x="18780" y="6259"/>
                </a:cubicBezTo>
                <a:cubicBezTo>
                  <a:pt x="19167" y="6259"/>
                  <a:pt x="19620" y="6259"/>
                  <a:pt x="19958" y="6934"/>
                </a:cubicBezTo>
                <a:cubicBezTo>
                  <a:pt x="20295" y="7609"/>
                  <a:pt x="20516" y="8959"/>
                  <a:pt x="20682" y="10984"/>
                </a:cubicBezTo>
                <a:cubicBezTo>
                  <a:pt x="20848" y="13009"/>
                  <a:pt x="20959" y="15709"/>
                  <a:pt x="21102" y="17059"/>
                </a:cubicBezTo>
                <a:cubicBezTo>
                  <a:pt x="21246" y="18409"/>
                  <a:pt x="21423" y="18409"/>
                  <a:pt x="21600" y="18409"/>
                </a:cubicBezTo>
              </a:path>
            </a:pathLst>
          </a:custGeom>
          <a:ln w="88900" cap="rnd">
            <a:solidFill>
              <a:srgbClr val="4ED86A"/>
            </a:solidFill>
          </a:ln>
        </p:spPr>
        <p:txBody>
          <a:bodyPr lIns="0" tIns="0" rIns="0" bIns="0"/>
          <a:lstStyle/>
          <a:p>
            <a:pPr algn="l" defTabSz="457200">
              <a:spcBef>
                <a:spcPts val="0"/>
              </a:spcBef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eine Gedanken und Beispie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Seine </a:t>
            </a:r>
            <a:r>
              <a:rPr>
                <a:solidFill>
                  <a:srgbClr val="333333"/>
                </a:solidFill>
              </a:rPr>
              <a:t>Gedanken</a:t>
            </a:r>
            <a:r>
              <a:t> und </a:t>
            </a:r>
            <a:r>
              <a:rPr>
                <a:solidFill>
                  <a:srgbClr val="333333"/>
                </a:solidFill>
              </a:rPr>
              <a:t>Beispiele</a:t>
            </a:r>
          </a:p>
        </p:txBody>
      </p:sp>
      <p:sp>
        <p:nvSpPr>
          <p:cNvPr id="223" name="Wir verteilen Geld Profit gewinnend –&gt; fördert Egoismus, Vorteilssicherung –&gt; Ressourcen müssen gesichert werden = Krieg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Wir verteilen Geld Profit gewinnend –&gt; fördert Egoismus, Vorteilssicherung –&gt; Ressourcen müssen gesichert werden = Krieg</a:t>
            </a:r>
          </a:p>
          <a:p>
            <a:pPr/>
            <a:r>
              <a:t>Krieg = völliges Versagen von Ländern Konflikte auszutragen –&gt; Verschwendung von Leben und Ressourcen </a:t>
            </a:r>
          </a:p>
          <a:p>
            <a:pPr/>
            <a:r>
              <a:t>Krieg ist nur für Profit</a:t>
            </a:r>
          </a:p>
          <a:p>
            <a:pPr/>
            <a:r>
              <a:t>Sieht das Problem darin, dass einige wenige über alle Ressourcen verfügen</a:t>
            </a:r>
          </a:p>
          <a:p>
            <a:pPr/>
            <a:r>
              <a:t>Menschliches Verhalten = Produkt seiner Umgebung</a:t>
            </a:r>
          </a:p>
          <a:p>
            <a:pPr/>
            <a:r>
              <a:t>Überfluss und Mangel –&gt; 3Tage Goldregen/ 1Jahr Goldregen; überall Apfelbäume = keine Möglichkeit für Verkauf, kein Konflikt  –&gt; kein privater Besitz nötig </a:t>
            </a:r>
          </a:p>
          <a:p>
            <a:pPr/>
            <a:r>
              <a:t>Insel jeder hätte 8.000 Hektar –&gt; keine Grenzen kein Konflikt </a:t>
            </a:r>
          </a:p>
          <a:p>
            <a:pPr/>
            <a:r>
              <a:t>Genug Ressourcen um dies zu erreichen, wenn richtige Einsetzung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0935.png" descr="IMG_0935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682" r="0" b="1682"/>
          <a:stretch>
            <a:fillRect/>
          </a:stretch>
        </p:blipFill>
        <p:spPr>
          <a:xfrm>
            <a:off x="9898894" y="7256912"/>
            <a:ext cx="7880276" cy="5291823"/>
          </a:xfrm>
          <a:prstGeom prst="rect">
            <a:avLst/>
          </a:prstGeom>
        </p:spPr>
      </p:pic>
      <p:pic>
        <p:nvPicPr>
          <p:cNvPr id="226" name="IMG_0936.png" descr="IMG_0936.pn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1645" r="0" b="1645"/>
          <a:stretch>
            <a:fillRect/>
          </a:stretch>
        </p:blipFill>
        <p:spPr>
          <a:xfrm>
            <a:off x="12708360" y="306539"/>
            <a:ext cx="9693787" cy="6514657"/>
          </a:xfrm>
          <a:prstGeom prst="rect">
            <a:avLst/>
          </a:prstGeom>
        </p:spPr>
      </p:pic>
      <p:sp>
        <p:nvSpPr>
          <p:cNvPr id="227" name="Saubere Luft, Wasser, medizinische Versorgung und Bildung…"/>
          <p:cNvSpPr txBox="1"/>
          <p:nvPr>
            <p:ph type="body" sz="half" idx="4294967295"/>
          </p:nvPr>
        </p:nvSpPr>
        <p:spPr>
          <a:xfrm>
            <a:off x="778950" y="2873859"/>
            <a:ext cx="11529953" cy="10032338"/>
          </a:xfrm>
          <a:prstGeom prst="rect">
            <a:avLst/>
          </a:prstGeom>
        </p:spPr>
        <p:txBody>
          <a:bodyPr/>
          <a:lstStyle/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Saubere Luft, Wasser, medizinische Versorgung und Bildung</a:t>
            </a:r>
          </a:p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Keine Länder mehr, „eine große Familie”</a:t>
            </a:r>
          </a:p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Hohe Lebensqualität und Vielfalt</a:t>
            </a:r>
          </a:p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1. Bestandsaufnahme der Arbeiter, Material und Bedürfnisse</a:t>
            </a:r>
          </a:p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2. Viele automatisieren/ ein Leben mit der           Technik </a:t>
            </a:r>
          </a:p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3. Engpässe und Überproduktion regeln             durch eine Weltweite Vernetzung </a:t>
            </a:r>
          </a:p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4. Alles neu aufbauen mit Zeit und                   Energie sparenden Fertigteilen. 1/8 von                den Städten bauen und reproduzieren</a:t>
            </a:r>
          </a:p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Zentrum: Kinderbetreuung, medizinische Versorgung, Schule </a:t>
            </a:r>
          </a:p>
        </p:txBody>
      </p:sp>
      <p:pic>
        <p:nvPicPr>
          <p:cNvPr id="228" name="IMG_0938.png" descr="IMG_093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32173" y="6329864"/>
            <a:ext cx="7875889" cy="5473075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Utopie: „Das Venus Projekt”"/>
          <p:cNvSpPr txBox="1"/>
          <p:nvPr/>
        </p:nvSpPr>
        <p:spPr>
          <a:xfrm>
            <a:off x="515350" y="655522"/>
            <a:ext cx="14269213" cy="1525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spcBef>
                <a:spcPts val="0"/>
              </a:spcBef>
              <a:defRPr spc="-86" sz="8600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76BB40"/>
                </a:solidFill>
                <a:latin typeface="+mn-lt"/>
                <a:ea typeface="+mn-ea"/>
                <a:cs typeface="+mn-cs"/>
                <a:sym typeface="Publico Headline Black"/>
              </a:defRPr>
            </a:lvl1pPr>
          </a:lstStyle>
          <a:p>
            <a:pPr/>
            <a:r>
              <a:t>Utopie: „Das Venus Projekt”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0934.png" descr="IMG_0934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682" r="0" b="1682"/>
          <a:stretch>
            <a:fillRect/>
          </a:stretch>
        </p:blipFill>
        <p:spPr>
          <a:xfrm>
            <a:off x="805164" y="664537"/>
            <a:ext cx="11107181" cy="7458778"/>
          </a:xfrm>
          <a:prstGeom prst="rect">
            <a:avLst/>
          </a:prstGeom>
        </p:spPr>
      </p:pic>
      <p:sp>
        <p:nvSpPr>
          <p:cNvPr id="232" name="Rund um die Koppel: Forschungszentren –&gt; Umweltbewusstsein der Bevölkerung…"/>
          <p:cNvSpPr txBox="1"/>
          <p:nvPr>
            <p:ph type="body" sz="half" idx="4294967295"/>
          </p:nvPr>
        </p:nvSpPr>
        <p:spPr>
          <a:xfrm>
            <a:off x="1281189" y="8967696"/>
            <a:ext cx="21072499" cy="4219073"/>
          </a:xfrm>
          <a:prstGeom prst="rect">
            <a:avLst/>
          </a:prstGeom>
        </p:spPr>
        <p:txBody>
          <a:bodyPr/>
          <a:lstStyle/>
          <a:p>
            <a:pPr marL="419862" indent="-419862" algn="l" defTabSz="914400">
              <a:lnSpc>
                <a:spcPct val="80000"/>
              </a:lnSpc>
              <a:spcBef>
                <a:spcPts val="2000"/>
              </a:spcBef>
              <a:buSzPct val="100000"/>
              <a:buChar char="•"/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pc="0" sz="3132">
                <a:ln w="12700" cap="flat">
                  <a:solidFill>
                    <a:srgbClr val="016E8F"/>
                  </a:solidFill>
                  <a:prstDash val="solid"/>
                  <a:miter lim="400000"/>
                </a:ln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Rund um die Koppel: Forschungszentren –&gt; Umweltbewusstsein der Bevölkerung</a:t>
            </a:r>
          </a:p>
          <a:p>
            <a:pPr marL="419862" indent="-419862" algn="l" defTabSz="914400">
              <a:lnSpc>
                <a:spcPct val="80000"/>
              </a:lnSpc>
              <a:spcBef>
                <a:spcPts val="2000"/>
              </a:spcBef>
              <a:buSzPct val="100000"/>
              <a:buChar char="•"/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pc="0" sz="3132">
                <a:ln w="12700" cap="flat">
                  <a:solidFill>
                    <a:srgbClr val="016E8F"/>
                  </a:solidFill>
                  <a:prstDash val="solid"/>
                  <a:miter lim="400000"/>
                </a:ln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Äußere Versorgungsgebäude: alle Waren, die man braucht. Wie öffentliche Bibliotheken</a:t>
            </a:r>
          </a:p>
          <a:p>
            <a:pPr marL="419862" indent="-419862" algn="l" defTabSz="914400">
              <a:lnSpc>
                <a:spcPct val="80000"/>
              </a:lnSpc>
              <a:spcBef>
                <a:spcPts val="2000"/>
              </a:spcBef>
              <a:buSzPct val="100000"/>
              <a:buChar char="•"/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pc="0" sz="3132">
                <a:ln w="12700" cap="flat">
                  <a:solidFill>
                    <a:srgbClr val="016E8F"/>
                  </a:solidFill>
                  <a:prstDash val="solid"/>
                  <a:miter lim="400000"/>
                </a:ln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Dahinter: Erholungsgebiete</a:t>
            </a:r>
          </a:p>
          <a:p>
            <a:pPr marL="419862" indent="-419862" algn="l" defTabSz="914400">
              <a:lnSpc>
                <a:spcPct val="80000"/>
              </a:lnSpc>
              <a:spcBef>
                <a:spcPts val="2000"/>
              </a:spcBef>
              <a:buSzPct val="100000"/>
              <a:buChar char="•"/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pc="0" sz="3132">
                <a:ln w="12700" cap="flat">
                  <a:solidFill>
                    <a:srgbClr val="016E8F"/>
                  </a:solidFill>
                  <a:prstDash val="solid"/>
                  <a:miter lim="400000"/>
                </a:ln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Weiter am Rand: Wohngebiete, individuelle Häuser und Wohnungen</a:t>
            </a:r>
          </a:p>
          <a:p>
            <a:pPr marL="419862" indent="-419862" algn="l" defTabSz="914400">
              <a:lnSpc>
                <a:spcPct val="80000"/>
              </a:lnSpc>
              <a:spcBef>
                <a:spcPts val="2000"/>
              </a:spcBef>
              <a:buSzPct val="100000"/>
              <a:buChar char="•"/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pc="0" sz="3132">
                <a:ln w="12700" cap="flat">
                  <a:solidFill>
                    <a:srgbClr val="016E8F"/>
                  </a:solidFill>
                  <a:prstDash val="solid"/>
                  <a:miter lim="400000"/>
                </a:ln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Nächster Sektor: Appartments, Türme mit medizinischer Versorgung,  Theater, Sporthallen… </a:t>
            </a:r>
          </a:p>
          <a:p>
            <a:pPr marL="419862" indent="-419862" algn="l" defTabSz="914400">
              <a:lnSpc>
                <a:spcPct val="80000"/>
              </a:lnSpc>
              <a:spcBef>
                <a:spcPts val="2000"/>
              </a:spcBef>
              <a:buSzPct val="100000"/>
              <a:buChar char="•"/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pc="0" sz="3132">
                <a:ln w="12700" cap="flat">
                  <a:solidFill>
                    <a:srgbClr val="016E8F"/>
                  </a:solidFill>
                  <a:prstDash val="solid"/>
                  <a:miter lim="400000"/>
                </a:ln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Am Rand: Gewächshäuser, Landwirtschaft</a:t>
            </a:r>
          </a:p>
        </p:txBody>
      </p:sp>
      <p:pic>
        <p:nvPicPr>
          <p:cNvPr id="233" name="IMG_0937.png" descr="IMG_09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16416" y="2301132"/>
            <a:ext cx="8640638" cy="6004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G_0941.jpeg" descr="IMG_094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34588" y="148851"/>
            <a:ext cx="8221217" cy="4720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azit"/>
          <p:cNvSpPr txBox="1"/>
          <p:nvPr>
            <p:ph type="title" idx="4294967295"/>
          </p:nvPr>
        </p:nvSpPr>
        <p:spPr>
          <a:xfrm>
            <a:off x="10848712" y="1209491"/>
            <a:ext cx="20929601" cy="2540001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Fazit</a:t>
            </a:r>
          </a:p>
        </p:txBody>
      </p:sp>
      <p:sp>
        <p:nvSpPr>
          <p:cNvPr id="237" name="Seine Utopie –&gt; Lösung finden, alle Menschen gleich –&gt;  eine natürlich Gerechtigkeit…"/>
          <p:cNvSpPr txBox="1"/>
          <p:nvPr>
            <p:ph type="body" idx="4294967295"/>
          </p:nvPr>
        </p:nvSpPr>
        <p:spPr>
          <a:xfrm>
            <a:off x="1969749" y="4403097"/>
            <a:ext cx="21022163" cy="8755325"/>
          </a:xfrm>
          <a:prstGeom prst="rect">
            <a:avLst/>
          </a:prstGeom>
        </p:spPr>
        <p:txBody>
          <a:bodyPr/>
          <a:lstStyle/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Seine Utopie –&gt; Lösung finden, alle Menschen gleich –&gt;  eine natürlich Gerechtigkeit </a:t>
            </a:r>
          </a:p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Individualität beibewahren, aber trotzdem alle vereinen </a:t>
            </a:r>
          </a:p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Lösung von Problemen (soziale, ökonomische…) </a:t>
            </a:r>
          </a:p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Fordert überdenken von allen Lebensweisen und Verlassen der Komfortzone, Abgabe von Machtpositionen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Publico Headline Black"/>
        <a:ea typeface="Publico Headline Black"/>
        <a:cs typeface="Publico Headline Black"/>
      </a:majorFont>
      <a:minorFont>
        <a:latin typeface="Publico Headline Black"/>
        <a:ea typeface="Publico Headline Black"/>
        <a:cs typeface="Publico Headline Black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B4A4B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2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b="0" baseline="0" cap="all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ublico Text Roman"/>
            <a:ea typeface="Publico Text Roman"/>
            <a:cs typeface="Publico Text Roman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227AA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6_FeatureStory">
  <a:themeElements>
    <a:clrScheme name="26_FeatureStory">
      <a:dk1>
        <a:srgbClr val="000000"/>
      </a:dk1>
      <a:lt1>
        <a:srgbClr val="FFFFFF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Publico Headline Black"/>
        <a:ea typeface="Publico Headline Black"/>
        <a:cs typeface="Publico Headline Black"/>
      </a:majorFont>
      <a:minorFont>
        <a:latin typeface="Publico Headline Black"/>
        <a:ea typeface="Publico Headline Black"/>
        <a:cs typeface="Publico Headline Black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B4A4B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2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b="0" baseline="0" cap="all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ublico Text Roman"/>
            <a:ea typeface="Publico Text Roman"/>
            <a:cs typeface="Publico Text Roman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227AA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FAAEEFACFA2C147AA17CE0DA7426DC9" ma:contentTypeVersion="2" ma:contentTypeDescription="Ein neues Dokument erstellen." ma:contentTypeScope="" ma:versionID="4245c0580a469a20d4083a13e5b758d5">
  <xsd:schema xmlns:xsd="http://www.w3.org/2001/XMLSchema" xmlns:xs="http://www.w3.org/2001/XMLSchema" xmlns:p="http://schemas.microsoft.com/office/2006/metadata/properties" xmlns:ns2="d4371705-ae49-4483-a034-09a4996b2e1b" targetNamespace="http://schemas.microsoft.com/office/2006/metadata/properties" ma:root="true" ma:fieldsID="aa92987eb56d359c461e38ab3c1d7b18" ns2:_="">
    <xsd:import namespace="d4371705-ae49-4483-a034-09a4996b2e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371705-ae49-4483-a034-09a4996b2e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055724-629E-47A1-90D8-A659BD47D68E}"/>
</file>

<file path=customXml/itemProps2.xml><?xml version="1.0" encoding="utf-8"?>
<ds:datastoreItem xmlns:ds="http://schemas.openxmlformats.org/officeDocument/2006/customXml" ds:itemID="{0356EECD-65A6-4776-96A1-B0E8261FABF0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