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de-DE"/>
              <a:t>Mastertitelformat bearbeiten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46C117F-5CCF-4837-BE5F-2B92066CAFAF}" type="datetimeFigureOut">
              <a:rPr lang="en-US" dirty="0"/>
              <a:t>6/23/22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4EB90BD-B6CE-46B7-997F-7313B992CCDC}" type="datetimeFigureOut">
              <a:rPr lang="en-US" dirty="0"/>
              <a:t>6/23/22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de-DE"/>
              <a:t>Mastertitelformat bearbeiten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CDB9D11F-B188-461D-B23F-39381795C052}" type="datetimeFigureOut">
              <a:rPr lang="en-US" dirty="0"/>
              <a:t>6/23/22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52E6D8D9-55A2-4063-B0F3-121F44549695}" type="datetimeFigureOut">
              <a:rPr lang="en-US" dirty="0"/>
              <a:t>6/23/22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de-DE"/>
              <a:t>Mastertitelformat bearbeiten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D4B24536-994D-4021-A283-9F449C0DB509}" type="datetimeFigureOut">
              <a:rPr lang="en-US" dirty="0"/>
              <a:t>6/23/22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de-DE"/>
              <a:t>Mastertitelformat bearbeiten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3CBBBB78-C96F-47B7-AB17-D852CA960AC9}" type="datetimeFigureOut">
              <a:rPr lang="en-US" dirty="0"/>
              <a:t>6/23/22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6/23/22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de-DE"/>
              <a:t>Mastertitelformat bearbeiten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0578ACC-22D6-47C1-A373-4FD133E34F3C}" type="datetimeFigureOut">
              <a:rPr lang="en-US" dirty="0"/>
              <a:t>6/23/22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de-DE"/>
              <a:t>Mastertitelformat bearbeiten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0322" y="3030008"/>
            <a:ext cx="4698355"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594123" y="3030008"/>
            <a:ext cx="4700059"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6/23/22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E331444B-B92B-4E27-8C94-BB93EAF5CB18}" type="datetimeFigureOut">
              <a:rPr lang="en-US" dirty="0"/>
              <a:t>6/23/22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de-DE"/>
              <a:t>Mastertitelformat bearbeiten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363EFA5E-FA76-400D-B3DC-F0BA90E6D107}" type="datetimeFigureOut">
              <a:rPr lang="en-US" dirty="0"/>
              <a:t>6/23/22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6/23/22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pb.de/kurz-knapp/zahlen-und-fakten/datenreport-2021/umwelt-energie-und-mobilitaet/330375/wahrnehmung-des-klimawandels-als-gesellschaftliches-proble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2B070-00A4-8A32-84C0-00208983C968}"/>
              </a:ext>
            </a:extLst>
          </p:cNvPr>
          <p:cNvSpPr>
            <a:spLocks noGrp="1"/>
          </p:cNvSpPr>
          <p:nvPr>
            <p:ph type="ctrTitle"/>
          </p:nvPr>
        </p:nvSpPr>
        <p:spPr/>
        <p:txBody>
          <a:bodyPr/>
          <a:lstStyle/>
          <a:p>
            <a:r>
              <a:rPr lang="de-DE" dirty="0"/>
              <a:t>Bildung für alle       </a:t>
            </a:r>
          </a:p>
        </p:txBody>
      </p:sp>
      <p:sp>
        <p:nvSpPr>
          <p:cNvPr id="3" name="Untertitel 2">
            <a:extLst>
              <a:ext uri="{FF2B5EF4-FFF2-40B4-BE49-F238E27FC236}">
                <a16:creationId xmlns:a16="http://schemas.microsoft.com/office/drawing/2014/main" id="{1D776174-2CD9-ABB4-C368-C33080760132}"/>
              </a:ext>
            </a:extLst>
          </p:cNvPr>
          <p:cNvSpPr>
            <a:spLocks noGrp="1"/>
          </p:cNvSpPr>
          <p:nvPr>
            <p:ph type="subTitle" idx="1"/>
          </p:nvPr>
        </p:nvSpPr>
        <p:spPr/>
        <p:txBody>
          <a:bodyPr/>
          <a:lstStyle/>
          <a:p>
            <a:r>
              <a:rPr lang="de-DE" dirty="0"/>
              <a:t>Keine Frage, ein Muss!</a:t>
            </a:r>
          </a:p>
          <a:p>
            <a:r>
              <a:rPr lang="de-DE" dirty="0"/>
              <a:t>In dieser Präsentation siehst du warum…</a:t>
            </a:r>
          </a:p>
          <a:p>
            <a:endParaRPr lang="de-DE" dirty="0"/>
          </a:p>
        </p:txBody>
      </p:sp>
    </p:spTree>
    <p:extLst>
      <p:ext uri="{BB962C8B-B14F-4D97-AF65-F5344CB8AC3E}">
        <p14:creationId xmlns:p14="http://schemas.microsoft.com/office/powerpoint/2010/main" val="81538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4F43D9-CFA6-FF7C-3D03-5BA0000276AE}"/>
              </a:ext>
            </a:extLst>
          </p:cNvPr>
          <p:cNvSpPr>
            <a:spLocks noGrp="1"/>
          </p:cNvSpPr>
          <p:nvPr>
            <p:ph type="title"/>
          </p:nvPr>
        </p:nvSpPr>
        <p:spPr/>
        <p:txBody>
          <a:bodyPr/>
          <a:lstStyle/>
          <a:p>
            <a:r>
              <a:rPr lang="de-DE" dirty="0"/>
              <a:t>Unterdrückung, damals bis heute</a:t>
            </a:r>
          </a:p>
        </p:txBody>
      </p:sp>
      <p:sp>
        <p:nvSpPr>
          <p:cNvPr id="9" name="Inhaltsplatzhalter 8">
            <a:extLst>
              <a:ext uri="{FF2B5EF4-FFF2-40B4-BE49-F238E27FC236}">
                <a16:creationId xmlns:a16="http://schemas.microsoft.com/office/drawing/2014/main" id="{3F69E891-59E8-5176-9D0C-32EF9322703E}"/>
              </a:ext>
            </a:extLst>
          </p:cNvPr>
          <p:cNvSpPr>
            <a:spLocks noGrp="1"/>
          </p:cNvSpPr>
          <p:nvPr>
            <p:ph idx="1"/>
          </p:nvPr>
        </p:nvSpPr>
        <p:spPr>
          <a:xfrm>
            <a:off x="680321" y="2505456"/>
            <a:ext cx="9613861" cy="3599316"/>
          </a:xfrm>
        </p:spPr>
        <p:txBody>
          <a:bodyPr/>
          <a:lstStyle/>
          <a:p>
            <a:r>
              <a:rPr lang="de-DE" dirty="0"/>
              <a:t>Ob Monarchie oder Diktatur, seit Jahrhunderten sichern sich Herrscher die Macht durch Bildungsentzug oder gezielter Fehlbildung des Volkes.</a:t>
            </a:r>
          </a:p>
          <a:p>
            <a:r>
              <a:rPr lang="de-DE" dirty="0"/>
              <a:t>Doch nicht nur im fernen Mittelalter oder der Antike wurden Menschen systematisch ungebildet gehalten um sich nicht gegen vorhandene Regierungen aufzulehnen. Auch heute noch nutzen autoritäre Regime vor allem in afrikanischen und asiatischen Staaten ähnliche Methoden und verhindern bspw. Den Ausbau von Bildungsinstitutionen um an der Macht zu bleiben (bspw. China)</a:t>
            </a:r>
          </a:p>
        </p:txBody>
      </p:sp>
    </p:spTree>
    <p:extLst>
      <p:ext uri="{BB962C8B-B14F-4D97-AF65-F5344CB8AC3E}">
        <p14:creationId xmlns:p14="http://schemas.microsoft.com/office/powerpoint/2010/main" val="263791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3" name="Rectangle 10">
            <a:extLst>
              <a:ext uri="{FF2B5EF4-FFF2-40B4-BE49-F238E27FC236}">
                <a16:creationId xmlns:a16="http://schemas.microsoft.com/office/drawing/2014/main" id="{3FECAD23-900F-4F1B-A441-6A68749F8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12">
            <a:extLst>
              <a:ext uri="{FF2B5EF4-FFF2-40B4-BE49-F238E27FC236}">
                <a16:creationId xmlns:a16="http://schemas.microsoft.com/office/drawing/2014/main" id="{57943801-CAEC-4F98-9332-2A4D912846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5" name="Rectangle 14">
            <a:extLst>
              <a:ext uri="{FF2B5EF4-FFF2-40B4-BE49-F238E27FC236}">
                <a16:creationId xmlns:a16="http://schemas.microsoft.com/office/drawing/2014/main" id="{8A233090-6C39-4F59-8A0F-86F011A7E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6">
            <a:extLst>
              <a:ext uri="{FF2B5EF4-FFF2-40B4-BE49-F238E27FC236}">
                <a16:creationId xmlns:a16="http://schemas.microsoft.com/office/drawing/2014/main" id="{484DCAA0-4BF1-4FB9-97BA-D6BA63041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A77C0EFC-E8FC-EC9A-799F-785E64957C4B}"/>
              </a:ext>
            </a:extLst>
          </p:cNvPr>
          <p:cNvSpPr>
            <a:spLocks noGrp="1"/>
          </p:cNvSpPr>
          <p:nvPr>
            <p:ph type="title"/>
          </p:nvPr>
        </p:nvSpPr>
        <p:spPr>
          <a:xfrm>
            <a:off x="680321" y="753228"/>
            <a:ext cx="7087552" cy="1080938"/>
          </a:xfrm>
        </p:spPr>
        <p:txBody>
          <a:bodyPr>
            <a:normAutofit/>
          </a:bodyPr>
          <a:lstStyle/>
          <a:p>
            <a:r>
              <a:rPr lang="de-DE"/>
              <a:t>Das Beispiel Kirche im Mittelalter</a:t>
            </a:r>
            <a:endParaRPr lang="de-DE" dirty="0"/>
          </a:p>
        </p:txBody>
      </p:sp>
      <p:pic>
        <p:nvPicPr>
          <p:cNvPr id="27" name="Picture 18">
            <a:extLst>
              <a:ext uri="{FF2B5EF4-FFF2-40B4-BE49-F238E27FC236}">
                <a16:creationId xmlns:a16="http://schemas.microsoft.com/office/drawing/2014/main" id="{9BC2FEA5-B399-458A-8393-E06CE40DB8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Inhaltsplatzhalter 2">
            <a:extLst>
              <a:ext uri="{FF2B5EF4-FFF2-40B4-BE49-F238E27FC236}">
                <a16:creationId xmlns:a16="http://schemas.microsoft.com/office/drawing/2014/main" id="{2C2A3A7C-957A-CD63-668B-CB519CCAAFC4}"/>
              </a:ext>
            </a:extLst>
          </p:cNvPr>
          <p:cNvSpPr>
            <a:spLocks noGrp="1"/>
          </p:cNvSpPr>
          <p:nvPr>
            <p:ph idx="1"/>
          </p:nvPr>
        </p:nvSpPr>
        <p:spPr>
          <a:xfrm>
            <a:off x="374327" y="2502854"/>
            <a:ext cx="6423211" cy="3599316"/>
          </a:xfrm>
        </p:spPr>
        <p:txBody>
          <a:bodyPr>
            <a:normAutofit/>
          </a:bodyPr>
          <a:lstStyle/>
          <a:p>
            <a:r>
              <a:rPr lang="de-DE" sz="2000"/>
              <a:t>Fehlende Bildung —&gt; Kirche war nahezu „Allmächtig“</a:t>
            </a:r>
          </a:p>
          <a:p>
            <a:r>
              <a:rPr lang="de-DE" sz="2000"/>
              <a:t>Kirche nutzte diese Stellung aus, um das unwissende Volk auszubeuten – Beispiel: Die Kirche behauptete, dass man ins „Fegefeuer“ kommt, wenn man keine Ablassbriefe mit Geld an den Papst schickt</a:t>
            </a:r>
          </a:p>
        </p:txBody>
      </p:sp>
      <p:pic>
        <p:nvPicPr>
          <p:cNvPr id="6" name="Grafik 5">
            <a:extLst>
              <a:ext uri="{FF2B5EF4-FFF2-40B4-BE49-F238E27FC236}">
                <a16:creationId xmlns:a16="http://schemas.microsoft.com/office/drawing/2014/main" id="{A8A64D5F-FD82-358E-0A21-22A0F6FDCEEE}"/>
              </a:ext>
            </a:extLst>
          </p:cNvPr>
          <p:cNvPicPr>
            <a:picLocks noChangeAspect="1"/>
          </p:cNvPicPr>
          <p:nvPr/>
        </p:nvPicPr>
        <p:blipFill>
          <a:blip r:embed="rId4"/>
          <a:stretch>
            <a:fillRect/>
          </a:stretch>
        </p:blipFill>
        <p:spPr>
          <a:xfrm>
            <a:off x="8304535" y="640080"/>
            <a:ext cx="3123590" cy="5577840"/>
          </a:xfrm>
          <a:prstGeom prst="rect">
            <a:avLst/>
          </a:prstGeom>
          <a:ln>
            <a:noFill/>
          </a:ln>
          <a:effectLst>
            <a:outerShdw blurRad="76200" dist="63500" dir="5040000" algn="tl" rotWithShape="0">
              <a:srgbClr val="000000">
                <a:alpha val="41000"/>
              </a:srgbClr>
            </a:outerShdw>
          </a:effectLst>
        </p:spPr>
      </p:pic>
      <p:sp>
        <p:nvSpPr>
          <p:cNvPr id="7" name="Textfeld 6">
            <a:extLst>
              <a:ext uri="{FF2B5EF4-FFF2-40B4-BE49-F238E27FC236}">
                <a16:creationId xmlns:a16="http://schemas.microsoft.com/office/drawing/2014/main" id="{AE793847-6344-16DA-2A48-8E67B3D33307}"/>
              </a:ext>
            </a:extLst>
          </p:cNvPr>
          <p:cNvSpPr txBox="1"/>
          <p:nvPr/>
        </p:nvSpPr>
        <p:spPr>
          <a:xfrm>
            <a:off x="7967050" y="6276350"/>
            <a:ext cx="3969672" cy="523220"/>
          </a:xfrm>
          <a:prstGeom prst="rect">
            <a:avLst/>
          </a:prstGeom>
          <a:noFill/>
        </p:spPr>
        <p:txBody>
          <a:bodyPr wrap="square" rtlCol="0">
            <a:spAutoFit/>
          </a:bodyPr>
          <a:lstStyle/>
          <a:p>
            <a:pPr algn="l"/>
            <a:r>
              <a:rPr lang="de-DE" sz="1400" dirty="0"/>
              <a:t>Auch Galileo Galileis Forschung über das Universum wurde von der Kirche eingeschränkt</a:t>
            </a:r>
          </a:p>
        </p:txBody>
      </p:sp>
    </p:spTree>
    <p:extLst>
      <p:ext uri="{BB962C8B-B14F-4D97-AF65-F5344CB8AC3E}">
        <p14:creationId xmlns:p14="http://schemas.microsoft.com/office/powerpoint/2010/main" val="133468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54C2DA-D46F-E6BB-5D6A-16E70B7AAECF}"/>
              </a:ext>
            </a:extLst>
          </p:cNvPr>
          <p:cNvSpPr>
            <a:spLocks noGrp="1"/>
          </p:cNvSpPr>
          <p:nvPr>
            <p:ph type="title"/>
          </p:nvPr>
        </p:nvSpPr>
        <p:spPr>
          <a:xfrm>
            <a:off x="680321" y="753228"/>
            <a:ext cx="9613861" cy="1080938"/>
          </a:xfrm>
        </p:spPr>
        <p:txBody>
          <a:bodyPr>
            <a:normAutofit/>
          </a:bodyPr>
          <a:lstStyle/>
          <a:p>
            <a:r>
              <a:rPr lang="de-DE" dirty="0"/>
              <a:t>Was hat Bildung mit Nachhaltigkeit zu tun?</a:t>
            </a:r>
          </a:p>
        </p:txBody>
      </p:sp>
      <p:sp>
        <p:nvSpPr>
          <p:cNvPr id="3" name="Inhaltsplatzhalter 2">
            <a:extLst>
              <a:ext uri="{FF2B5EF4-FFF2-40B4-BE49-F238E27FC236}">
                <a16:creationId xmlns:a16="http://schemas.microsoft.com/office/drawing/2014/main" id="{FCBCD2D2-9E4F-2A9F-C918-436FB4108061}"/>
              </a:ext>
            </a:extLst>
          </p:cNvPr>
          <p:cNvSpPr>
            <a:spLocks noGrp="1"/>
          </p:cNvSpPr>
          <p:nvPr>
            <p:ph idx="1"/>
          </p:nvPr>
        </p:nvSpPr>
        <p:spPr>
          <a:xfrm>
            <a:off x="680322" y="2336873"/>
            <a:ext cx="3489341" cy="3599316"/>
          </a:xfrm>
        </p:spPr>
        <p:txBody>
          <a:bodyPr>
            <a:normAutofit/>
          </a:bodyPr>
          <a:lstStyle/>
          <a:p>
            <a:r>
              <a:rPr lang="de-DE" sz="1800" dirty="0"/>
              <a:t>Bildung ist extrem wichtig, um die Bevölkerung über den Klimawandel aufzuklären und ein Bewusstsein für Klimaschutz zu schaffen </a:t>
            </a:r>
          </a:p>
          <a:p>
            <a:r>
              <a:rPr lang="de-DE" sz="1800" dirty="0"/>
              <a:t>Menschen mit schlechterer Bildung sehen den Klimawandel als ein weniger großes Problem an. Somit ist hochwertige Bildung für eine nachhaltige Welt essenziell</a:t>
            </a:r>
          </a:p>
        </p:txBody>
      </p:sp>
      <p:pic>
        <p:nvPicPr>
          <p:cNvPr id="6" name="Grafik 5">
            <a:extLst>
              <a:ext uri="{FF2B5EF4-FFF2-40B4-BE49-F238E27FC236}">
                <a16:creationId xmlns:a16="http://schemas.microsoft.com/office/drawing/2014/main" id="{990C0FFE-B34E-134A-880C-B66913241D38}"/>
              </a:ext>
            </a:extLst>
          </p:cNvPr>
          <p:cNvPicPr>
            <a:picLocks noChangeAspect="1"/>
          </p:cNvPicPr>
          <p:nvPr/>
        </p:nvPicPr>
        <p:blipFill>
          <a:blip r:embed="rId2"/>
          <a:stretch>
            <a:fillRect/>
          </a:stretch>
        </p:blipFill>
        <p:spPr>
          <a:xfrm>
            <a:off x="4654295" y="2493615"/>
            <a:ext cx="5639886" cy="3285233"/>
          </a:xfrm>
          <a:prstGeom prst="rect">
            <a:avLst/>
          </a:prstGeom>
          <a:ln>
            <a:noFill/>
          </a:ln>
          <a:effectLst>
            <a:outerShdw blurRad="76200" dist="63500" dir="5040000" algn="tl" rotWithShape="0">
              <a:srgbClr val="000000">
                <a:alpha val="41000"/>
              </a:srgbClr>
            </a:outerShdw>
          </a:effectLst>
        </p:spPr>
      </p:pic>
      <p:sp>
        <p:nvSpPr>
          <p:cNvPr id="7" name="Textfeld 6">
            <a:extLst>
              <a:ext uri="{FF2B5EF4-FFF2-40B4-BE49-F238E27FC236}">
                <a16:creationId xmlns:a16="http://schemas.microsoft.com/office/drawing/2014/main" id="{00B6782D-2D77-6A68-27A6-75FD7CB157FE}"/>
              </a:ext>
            </a:extLst>
          </p:cNvPr>
          <p:cNvSpPr txBox="1"/>
          <p:nvPr/>
        </p:nvSpPr>
        <p:spPr>
          <a:xfrm>
            <a:off x="4654295" y="5778848"/>
            <a:ext cx="5639886" cy="923330"/>
          </a:xfrm>
          <a:prstGeom prst="rect">
            <a:avLst/>
          </a:prstGeom>
          <a:noFill/>
        </p:spPr>
        <p:txBody>
          <a:bodyPr wrap="square" rtlCol="0">
            <a:spAutoFit/>
          </a:bodyPr>
          <a:lstStyle/>
          <a:p>
            <a:pPr algn="l"/>
            <a:r>
              <a:rPr lang="de-DE" dirty="0"/>
              <a:t>Wahrnehmung des Klimawandels als gesellschaftliches Problem (0 = überhaupt nicht ernst, 10 = extrem ernst)</a:t>
            </a:r>
          </a:p>
        </p:txBody>
      </p:sp>
    </p:spTree>
    <p:extLst>
      <p:ext uri="{BB962C8B-B14F-4D97-AF65-F5344CB8AC3E}">
        <p14:creationId xmlns:p14="http://schemas.microsoft.com/office/powerpoint/2010/main" val="545186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3030A3-8FC3-A4D8-EFC8-2D661D3082D9}"/>
              </a:ext>
            </a:extLst>
          </p:cNvPr>
          <p:cNvSpPr>
            <a:spLocks noGrp="1"/>
          </p:cNvSpPr>
          <p:nvPr>
            <p:ph type="title"/>
          </p:nvPr>
        </p:nvSpPr>
        <p:spPr/>
        <p:txBody>
          <a:bodyPr/>
          <a:lstStyle/>
          <a:p>
            <a:r>
              <a:rPr lang="de-DE" dirty="0"/>
              <a:t>Quellen</a:t>
            </a:r>
          </a:p>
        </p:txBody>
      </p:sp>
      <p:sp>
        <p:nvSpPr>
          <p:cNvPr id="3" name="Inhaltsplatzhalter 2">
            <a:extLst>
              <a:ext uri="{FF2B5EF4-FFF2-40B4-BE49-F238E27FC236}">
                <a16:creationId xmlns:a16="http://schemas.microsoft.com/office/drawing/2014/main" id="{3F15F6E3-E0B4-ED90-FCBA-97BDB83B7F64}"/>
              </a:ext>
            </a:extLst>
          </p:cNvPr>
          <p:cNvSpPr>
            <a:spLocks noGrp="1"/>
          </p:cNvSpPr>
          <p:nvPr>
            <p:ph idx="1"/>
          </p:nvPr>
        </p:nvSpPr>
        <p:spPr/>
        <p:txBody>
          <a:bodyPr/>
          <a:lstStyle/>
          <a:p>
            <a:r>
              <a:rPr lang="de-DE" dirty="0">
                <a:hlinkClick r:id="rId2"/>
              </a:rPr>
              <a:t>https://</a:t>
            </a:r>
            <a:r>
              <a:rPr lang="de-DE" dirty="0" err="1">
                <a:hlinkClick r:id="rId2"/>
              </a:rPr>
              <a:t>www.bpb.de</a:t>
            </a:r>
            <a:r>
              <a:rPr lang="de-DE" dirty="0">
                <a:hlinkClick r:id="rId2"/>
              </a:rPr>
              <a:t>/kurz-knapp/</a:t>
            </a:r>
            <a:r>
              <a:rPr lang="de-DE" dirty="0" err="1">
                <a:hlinkClick r:id="rId2"/>
              </a:rPr>
              <a:t>zahlen-und-fakten</a:t>
            </a:r>
            <a:r>
              <a:rPr lang="de-DE" dirty="0">
                <a:hlinkClick r:id="rId2"/>
              </a:rPr>
              <a:t>/</a:t>
            </a:r>
            <a:r>
              <a:rPr lang="de-DE" dirty="0" err="1">
                <a:hlinkClick r:id="rId2"/>
              </a:rPr>
              <a:t>datenreport-2021</a:t>
            </a:r>
            <a:r>
              <a:rPr lang="de-DE" dirty="0">
                <a:hlinkClick r:id="rId2"/>
              </a:rPr>
              <a:t>/</a:t>
            </a:r>
            <a:r>
              <a:rPr lang="de-DE" dirty="0" err="1">
                <a:hlinkClick r:id="rId2"/>
              </a:rPr>
              <a:t>umwelt-energie-und</a:t>
            </a:r>
            <a:r>
              <a:rPr lang="de-DE" dirty="0">
                <a:hlinkClick r:id="rId2"/>
              </a:rPr>
              <a:t>-</a:t>
            </a:r>
            <a:r>
              <a:rPr lang="de-DE" dirty="0" err="1">
                <a:hlinkClick r:id="rId2"/>
              </a:rPr>
              <a:t>mobilitaet</a:t>
            </a:r>
            <a:r>
              <a:rPr lang="de-DE" dirty="0">
                <a:hlinkClick r:id="rId2"/>
              </a:rPr>
              <a:t>/330375/</a:t>
            </a:r>
            <a:r>
              <a:rPr lang="de-DE" dirty="0" err="1">
                <a:hlinkClick r:id="rId2"/>
              </a:rPr>
              <a:t>wahrnehmung-des</a:t>
            </a:r>
            <a:r>
              <a:rPr lang="de-DE" dirty="0">
                <a:hlinkClick r:id="rId2"/>
              </a:rPr>
              <a:t>-</a:t>
            </a:r>
            <a:r>
              <a:rPr lang="de-DE" dirty="0" err="1">
                <a:hlinkClick r:id="rId2"/>
              </a:rPr>
              <a:t>klimawandels-als</a:t>
            </a:r>
            <a:r>
              <a:rPr lang="de-DE">
                <a:hlinkClick r:id="rId2"/>
              </a:rPr>
              <a:t>-gesellschaftliches-problem/</a:t>
            </a:r>
            <a:endParaRPr lang="de-DE"/>
          </a:p>
          <a:p>
            <a:endParaRPr lang="de-DE" dirty="0"/>
          </a:p>
        </p:txBody>
      </p:sp>
    </p:spTree>
    <p:extLst>
      <p:ext uri="{BB962C8B-B14F-4D97-AF65-F5344CB8AC3E}">
        <p14:creationId xmlns:p14="http://schemas.microsoft.com/office/powerpoint/2010/main" val="69091268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FAAEEFACFA2C147AA17CE0DA7426DC9" ma:contentTypeVersion="0" ma:contentTypeDescription="Ein neues Dokument erstellen." ma:contentTypeScope="" ma:versionID="b31336fe4958e844b3b7239fa4224cfd">
  <xsd:schema xmlns:xsd="http://www.w3.org/2001/XMLSchema" xmlns:xs="http://www.w3.org/2001/XMLSchema" xmlns:p="http://schemas.microsoft.com/office/2006/metadata/properties" targetNamespace="http://schemas.microsoft.com/office/2006/metadata/properties" ma:root="true" ma:fieldsID="cf584695a2d4dcad0822f5c0b04fd8e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152A29-BF62-4509-8B8C-B84A1BE728A5}"/>
</file>

<file path=customXml/itemProps2.xml><?xml version="1.0" encoding="utf-8"?>
<ds:datastoreItem xmlns:ds="http://schemas.openxmlformats.org/officeDocument/2006/customXml" ds:itemID="{1752E947-B219-4E55-BEC8-481154925637}"/>
</file>

<file path=customXml/itemProps3.xml><?xml version="1.0" encoding="utf-8"?>
<ds:datastoreItem xmlns:ds="http://schemas.openxmlformats.org/officeDocument/2006/customXml" ds:itemID="{9D2FF644-0D4F-4052-B58B-13A4367602E7}"/>
</file>

<file path=docProps/app.xml><?xml version="1.0" encoding="utf-8"?>
<Properties xmlns="http://schemas.openxmlformats.org/officeDocument/2006/extended-properties" xmlns:vt="http://schemas.openxmlformats.org/officeDocument/2006/docPropsVTypes">
  <Application>Microsoft Office PowerPoint</Application>
  <PresentationFormat>Breitbild</PresentationFormat>
  <Slides>5</Slides>
  <Notes>0</Notes>
  <HiddenSlides>0</HiddenSlide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Berlin</vt:lpstr>
      <vt:lpstr>Bildung für alle       </vt:lpstr>
      <vt:lpstr>Unterdrückung, damals bis heute</vt:lpstr>
      <vt:lpstr>Das Beispiel Kirche im Mittelalter</vt:lpstr>
      <vt:lpstr>Was hat Bildung mit Nachhaltigkeit zu tun?</vt:lpstr>
      <vt:lpstr>Quellen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Bildung für alle       </dc:title>
  <dc:creator>Elias Lange</dc:creator>
  <cp:lastModifiedBy>Elias Lange</cp:lastModifiedBy>
  <cp:revision>3</cp:revision>
  <dcterms:created xsi:type="dcterms:W3CDTF">2022-06-23T08:16:43Z</dcterms:created>
  <dcterms:modified xsi:type="dcterms:W3CDTF">2022-06-23T10:04:05Z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0x010100DFAAEEFACFA2C147AA17CE0DA7426DC9</vt:lpwstr>
  </property>
</Properties>
</file>